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Lst>
  <p:notesMasterIdLst>
    <p:notesMasterId r:id="rId26"/>
  </p:notesMasterIdLst>
  <p:sldIdLst>
    <p:sldId id="256" r:id="rId2"/>
    <p:sldId id="274" r:id="rId3"/>
    <p:sldId id="275" r:id="rId4"/>
    <p:sldId id="276" r:id="rId5"/>
    <p:sldId id="278" r:id="rId6"/>
    <p:sldId id="315" r:id="rId7"/>
    <p:sldId id="316" r:id="rId8"/>
    <p:sldId id="317" r:id="rId9"/>
    <p:sldId id="318" r:id="rId10"/>
    <p:sldId id="319" r:id="rId11"/>
    <p:sldId id="320" r:id="rId12"/>
    <p:sldId id="321" r:id="rId13"/>
    <p:sldId id="322" r:id="rId14"/>
    <p:sldId id="323" r:id="rId15"/>
    <p:sldId id="324" r:id="rId16"/>
    <p:sldId id="325" r:id="rId17"/>
    <p:sldId id="327" r:id="rId18"/>
    <p:sldId id="328" r:id="rId19"/>
    <p:sldId id="310" r:id="rId20"/>
    <p:sldId id="311" r:id="rId21"/>
    <p:sldId id="301" r:id="rId22"/>
    <p:sldId id="308" r:id="rId23"/>
    <p:sldId id="309" r:id="rId24"/>
    <p:sldId id="32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1560" autoAdjust="0"/>
  </p:normalViewPr>
  <p:slideViewPr>
    <p:cSldViewPr snapToGrid="0" snapToObjects="1">
      <p:cViewPr varScale="1">
        <p:scale>
          <a:sx n="111" d="100"/>
          <a:sy n="111" d="100"/>
        </p:scale>
        <p:origin x="616" y="208"/>
      </p:cViewPr>
      <p:guideLst/>
    </p:cSldViewPr>
  </p:slideViewPr>
  <p:notesTextViewPr>
    <p:cViewPr>
      <p:scale>
        <a:sx n="1" d="1"/>
        <a:sy n="1" d="1"/>
      </p:scale>
      <p:origin x="0" y="0"/>
    </p:cViewPr>
  </p:notesTextViewPr>
  <p:notesViewPr>
    <p:cSldViewPr snapToGrid="0" snapToObjects="1">
      <p:cViewPr varScale="1">
        <p:scale>
          <a:sx n="118" d="100"/>
          <a:sy n="118" d="100"/>
        </p:scale>
        <p:origin x="425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1\Box\Projects\COVID19_CC\Documents\Hospital_Bed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1\Box\Projects\COVID19_CC\Documents\Hospital_Bed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Sheet2!$O$1</c:f>
              <c:strCache>
                <c:ptCount val="1"/>
                <c:pt idx="0">
                  <c:v>Cases</c:v>
                </c:pt>
              </c:strCache>
            </c:strRef>
          </c:tx>
          <c:spPr>
            <a:noFill/>
            <a:ln w="12700">
              <a:solidFill>
                <a:schemeClr val="accent1">
                  <a:lumMod val="75000"/>
                </a:schemeClr>
              </a:solidFill>
            </a:ln>
            <a:effectLst/>
          </c:spPr>
          <c:invertIfNegative val="0"/>
          <c:dLbls>
            <c:delete val="1"/>
          </c:dLbls>
          <c:cat>
            <c:numRef>
              <c:f>Sheet2!$N$2:$N$47</c:f>
              <c:numCache>
                <c:formatCode>m/d/yyyy</c:formatCode>
                <c:ptCount val="46"/>
                <c:pt idx="0">
                  <c:v>43891</c:v>
                </c:pt>
                <c:pt idx="1">
                  <c:v>43892</c:v>
                </c:pt>
                <c:pt idx="2">
                  <c:v>43893</c:v>
                </c:pt>
                <c:pt idx="3">
                  <c:v>43894</c:v>
                </c:pt>
                <c:pt idx="4">
                  <c:v>43895</c:v>
                </c:pt>
                <c:pt idx="5">
                  <c:v>43896</c:v>
                </c:pt>
                <c:pt idx="6">
                  <c:v>43897</c:v>
                </c:pt>
                <c:pt idx="7">
                  <c:v>43898</c:v>
                </c:pt>
                <c:pt idx="8">
                  <c:v>43899</c:v>
                </c:pt>
                <c:pt idx="9">
                  <c:v>43900</c:v>
                </c:pt>
                <c:pt idx="10">
                  <c:v>43901</c:v>
                </c:pt>
                <c:pt idx="11">
                  <c:v>43902</c:v>
                </c:pt>
                <c:pt idx="12">
                  <c:v>43903</c:v>
                </c:pt>
                <c:pt idx="13">
                  <c:v>43904</c:v>
                </c:pt>
                <c:pt idx="14">
                  <c:v>43905</c:v>
                </c:pt>
                <c:pt idx="15">
                  <c:v>43906</c:v>
                </c:pt>
                <c:pt idx="16">
                  <c:v>43907</c:v>
                </c:pt>
                <c:pt idx="17">
                  <c:v>43908</c:v>
                </c:pt>
                <c:pt idx="18">
                  <c:v>43909</c:v>
                </c:pt>
                <c:pt idx="19">
                  <c:v>43910</c:v>
                </c:pt>
                <c:pt idx="20">
                  <c:v>43911</c:v>
                </c:pt>
                <c:pt idx="21">
                  <c:v>43912</c:v>
                </c:pt>
                <c:pt idx="22">
                  <c:v>43913</c:v>
                </c:pt>
                <c:pt idx="23">
                  <c:v>43914</c:v>
                </c:pt>
                <c:pt idx="24">
                  <c:v>43915</c:v>
                </c:pt>
                <c:pt idx="25">
                  <c:v>43916</c:v>
                </c:pt>
                <c:pt idx="26">
                  <c:v>43917</c:v>
                </c:pt>
                <c:pt idx="27">
                  <c:v>43918</c:v>
                </c:pt>
                <c:pt idx="28">
                  <c:v>43919</c:v>
                </c:pt>
                <c:pt idx="29">
                  <c:v>43920</c:v>
                </c:pt>
                <c:pt idx="30">
                  <c:v>43921</c:v>
                </c:pt>
                <c:pt idx="31">
                  <c:v>43922</c:v>
                </c:pt>
                <c:pt idx="32">
                  <c:v>43923</c:v>
                </c:pt>
                <c:pt idx="33">
                  <c:v>43924</c:v>
                </c:pt>
                <c:pt idx="34">
                  <c:v>43925</c:v>
                </c:pt>
                <c:pt idx="35">
                  <c:v>43926</c:v>
                </c:pt>
                <c:pt idx="36">
                  <c:v>43927</c:v>
                </c:pt>
                <c:pt idx="37">
                  <c:v>43928</c:v>
                </c:pt>
                <c:pt idx="38">
                  <c:v>43929</c:v>
                </c:pt>
                <c:pt idx="39">
                  <c:v>43930</c:v>
                </c:pt>
                <c:pt idx="40">
                  <c:v>43931</c:v>
                </c:pt>
                <c:pt idx="41">
                  <c:v>43932</c:v>
                </c:pt>
                <c:pt idx="42">
                  <c:v>43933</c:v>
                </c:pt>
                <c:pt idx="43">
                  <c:v>43934</c:v>
                </c:pt>
                <c:pt idx="44">
                  <c:v>43935</c:v>
                </c:pt>
                <c:pt idx="45">
                  <c:v>43936</c:v>
                </c:pt>
              </c:numCache>
            </c:numRef>
          </c:cat>
          <c:val>
            <c:numRef>
              <c:f>Sheet2!$O$2:$O$47</c:f>
              <c:numCache>
                <c:formatCode>General</c:formatCode>
                <c:ptCount val="46"/>
                <c:pt idx="13">
                  <c:v>3</c:v>
                </c:pt>
                <c:pt idx="14">
                  <c:v>7</c:v>
                </c:pt>
                <c:pt idx="15">
                  <c:v>7</c:v>
                </c:pt>
                <c:pt idx="16">
                  <c:v>20</c:v>
                </c:pt>
                <c:pt idx="17">
                  <c:v>27</c:v>
                </c:pt>
                <c:pt idx="18">
                  <c:v>34</c:v>
                </c:pt>
                <c:pt idx="19">
                  <c:v>47</c:v>
                </c:pt>
                <c:pt idx="20">
                  <c:v>61</c:v>
                </c:pt>
                <c:pt idx="21">
                  <c:v>96</c:v>
                </c:pt>
                <c:pt idx="22">
                  <c:v>114</c:v>
                </c:pt>
                <c:pt idx="23">
                  <c:v>121</c:v>
                </c:pt>
                <c:pt idx="24">
                  <c:v>146</c:v>
                </c:pt>
                <c:pt idx="25">
                  <c:v>245</c:v>
                </c:pt>
                <c:pt idx="26">
                  <c:v>310</c:v>
                </c:pt>
                <c:pt idx="27">
                  <c:v>380</c:v>
                </c:pt>
                <c:pt idx="28">
                  <c:v>414</c:v>
                </c:pt>
                <c:pt idx="29">
                  <c:v>443</c:v>
                </c:pt>
                <c:pt idx="30">
                  <c:v>582</c:v>
                </c:pt>
                <c:pt idx="31">
                  <c:v>603</c:v>
                </c:pt>
                <c:pt idx="32">
                  <c:v>734</c:v>
                </c:pt>
                <c:pt idx="33">
                  <c:v>802</c:v>
                </c:pt>
                <c:pt idx="34">
                  <c:v>945</c:v>
                </c:pt>
                <c:pt idx="35">
                  <c:v>1059</c:v>
                </c:pt>
                <c:pt idx="36">
                  <c:v>1163</c:v>
                </c:pt>
                <c:pt idx="37">
                  <c:v>1235</c:v>
                </c:pt>
                <c:pt idx="38">
                  <c:v>1345</c:v>
                </c:pt>
                <c:pt idx="39">
                  <c:v>1498</c:v>
                </c:pt>
                <c:pt idx="40">
                  <c:v>1506</c:v>
                </c:pt>
                <c:pt idx="41">
                  <c:v>1558</c:v>
                </c:pt>
                <c:pt idx="42">
                  <c:v>1624</c:v>
                </c:pt>
              </c:numCache>
            </c:numRef>
          </c:val>
          <c:extLst>
            <c:ext xmlns:c16="http://schemas.microsoft.com/office/drawing/2014/chart" uri="{C3380CC4-5D6E-409C-BE32-E72D297353CC}">
              <c16:uniqueId val="{00000000-2FEE-422C-BE50-20D6A461DDAC}"/>
            </c:ext>
          </c:extLst>
        </c:ser>
        <c:dLbls>
          <c:dLblPos val="outEnd"/>
          <c:showLegendKey val="0"/>
          <c:showVal val="1"/>
          <c:showCatName val="0"/>
          <c:showSerName val="0"/>
          <c:showPercent val="0"/>
          <c:showBubbleSize val="0"/>
        </c:dLbls>
        <c:gapWidth val="150"/>
        <c:axId val="1485113503"/>
        <c:axId val="1488876511"/>
      </c:barChart>
      <c:lineChart>
        <c:grouping val="standard"/>
        <c:varyColors val="0"/>
        <c:ser>
          <c:idx val="1"/>
          <c:order val="1"/>
          <c:tx>
            <c:strRef>
              <c:f>Sheet2!$P$1</c:f>
              <c:strCache>
                <c:ptCount val="1"/>
                <c:pt idx="0">
                  <c:v>IP Admissions</c:v>
                </c:pt>
              </c:strCache>
            </c:strRef>
          </c:tx>
          <c:spPr>
            <a:ln w="31750" cap="rnd">
              <a:solidFill>
                <a:schemeClr val="accent2"/>
              </a:solidFill>
              <a:round/>
            </a:ln>
            <a:effectLst/>
          </c:spPr>
          <c:marker>
            <c:symbol val="none"/>
          </c:marker>
          <c:dLbls>
            <c:delete val="1"/>
          </c:dLbls>
          <c:cat>
            <c:numRef>
              <c:f>Sheet2!$N$2:$N$47</c:f>
              <c:numCache>
                <c:formatCode>m/d/yyyy</c:formatCode>
                <c:ptCount val="46"/>
                <c:pt idx="0">
                  <c:v>43891</c:v>
                </c:pt>
                <c:pt idx="1">
                  <c:v>43892</c:v>
                </c:pt>
                <c:pt idx="2">
                  <c:v>43893</c:v>
                </c:pt>
                <c:pt idx="3">
                  <c:v>43894</c:v>
                </c:pt>
                <c:pt idx="4">
                  <c:v>43895</c:v>
                </c:pt>
                <c:pt idx="5">
                  <c:v>43896</c:v>
                </c:pt>
                <c:pt idx="6">
                  <c:v>43897</c:v>
                </c:pt>
                <c:pt idx="7">
                  <c:v>43898</c:v>
                </c:pt>
                <c:pt idx="8">
                  <c:v>43899</c:v>
                </c:pt>
                <c:pt idx="9">
                  <c:v>43900</c:v>
                </c:pt>
                <c:pt idx="10">
                  <c:v>43901</c:v>
                </c:pt>
                <c:pt idx="11">
                  <c:v>43902</c:v>
                </c:pt>
                <c:pt idx="12">
                  <c:v>43903</c:v>
                </c:pt>
                <c:pt idx="13">
                  <c:v>43904</c:v>
                </c:pt>
                <c:pt idx="14">
                  <c:v>43905</c:v>
                </c:pt>
                <c:pt idx="15">
                  <c:v>43906</c:v>
                </c:pt>
                <c:pt idx="16">
                  <c:v>43907</c:v>
                </c:pt>
                <c:pt idx="17">
                  <c:v>43908</c:v>
                </c:pt>
                <c:pt idx="18">
                  <c:v>43909</c:v>
                </c:pt>
                <c:pt idx="19">
                  <c:v>43910</c:v>
                </c:pt>
                <c:pt idx="20">
                  <c:v>43911</c:v>
                </c:pt>
                <c:pt idx="21">
                  <c:v>43912</c:v>
                </c:pt>
                <c:pt idx="22">
                  <c:v>43913</c:v>
                </c:pt>
                <c:pt idx="23">
                  <c:v>43914</c:v>
                </c:pt>
                <c:pt idx="24">
                  <c:v>43915</c:v>
                </c:pt>
                <c:pt idx="25">
                  <c:v>43916</c:v>
                </c:pt>
                <c:pt idx="26">
                  <c:v>43917</c:v>
                </c:pt>
                <c:pt idx="27">
                  <c:v>43918</c:v>
                </c:pt>
                <c:pt idx="28">
                  <c:v>43919</c:v>
                </c:pt>
                <c:pt idx="29">
                  <c:v>43920</c:v>
                </c:pt>
                <c:pt idx="30">
                  <c:v>43921</c:v>
                </c:pt>
                <c:pt idx="31">
                  <c:v>43922</c:v>
                </c:pt>
                <c:pt idx="32">
                  <c:v>43923</c:v>
                </c:pt>
                <c:pt idx="33">
                  <c:v>43924</c:v>
                </c:pt>
                <c:pt idx="34">
                  <c:v>43925</c:v>
                </c:pt>
                <c:pt idx="35">
                  <c:v>43926</c:v>
                </c:pt>
                <c:pt idx="36">
                  <c:v>43927</c:v>
                </c:pt>
                <c:pt idx="37">
                  <c:v>43928</c:v>
                </c:pt>
                <c:pt idx="38">
                  <c:v>43929</c:v>
                </c:pt>
                <c:pt idx="39">
                  <c:v>43930</c:v>
                </c:pt>
                <c:pt idx="40">
                  <c:v>43931</c:v>
                </c:pt>
                <c:pt idx="41">
                  <c:v>43932</c:v>
                </c:pt>
                <c:pt idx="42">
                  <c:v>43933</c:v>
                </c:pt>
                <c:pt idx="43">
                  <c:v>43934</c:v>
                </c:pt>
                <c:pt idx="44">
                  <c:v>43935</c:v>
                </c:pt>
                <c:pt idx="45">
                  <c:v>43936</c:v>
                </c:pt>
              </c:numCache>
            </c:numRef>
          </c:cat>
          <c:val>
            <c:numRef>
              <c:f>Sheet2!$P$2:$P$47</c:f>
              <c:numCache>
                <c:formatCode>General</c:formatCode>
                <c:ptCount val="46"/>
                <c:pt idx="18">
                  <c:v>1</c:v>
                </c:pt>
                <c:pt idx="19">
                  <c:v>4</c:v>
                </c:pt>
                <c:pt idx="20">
                  <c:v>6</c:v>
                </c:pt>
                <c:pt idx="21">
                  <c:v>6</c:v>
                </c:pt>
                <c:pt idx="22">
                  <c:v>10</c:v>
                </c:pt>
                <c:pt idx="23">
                  <c:v>19</c:v>
                </c:pt>
                <c:pt idx="24">
                  <c:v>29</c:v>
                </c:pt>
                <c:pt idx="25">
                  <c:v>49</c:v>
                </c:pt>
                <c:pt idx="26">
                  <c:v>52</c:v>
                </c:pt>
                <c:pt idx="27">
                  <c:v>90</c:v>
                </c:pt>
                <c:pt idx="28">
                  <c:v>90</c:v>
                </c:pt>
                <c:pt idx="29">
                  <c:v>102</c:v>
                </c:pt>
                <c:pt idx="30">
                  <c:v>127</c:v>
                </c:pt>
                <c:pt idx="31">
                  <c:v>128</c:v>
                </c:pt>
                <c:pt idx="32">
                  <c:v>179</c:v>
                </c:pt>
                <c:pt idx="33">
                  <c:v>181</c:v>
                </c:pt>
                <c:pt idx="34">
                  <c:v>201</c:v>
                </c:pt>
                <c:pt idx="35">
                  <c:v>214</c:v>
                </c:pt>
                <c:pt idx="36">
                  <c:v>203</c:v>
                </c:pt>
                <c:pt idx="37">
                  <c:v>221</c:v>
                </c:pt>
                <c:pt idx="38">
                  <c:v>216</c:v>
                </c:pt>
                <c:pt idx="39">
                  <c:v>223</c:v>
                </c:pt>
                <c:pt idx="40">
                  <c:v>226</c:v>
                </c:pt>
                <c:pt idx="41">
                  <c:v>228</c:v>
                </c:pt>
                <c:pt idx="42">
                  <c:v>234</c:v>
                </c:pt>
              </c:numCache>
            </c:numRef>
          </c:val>
          <c:smooth val="0"/>
          <c:extLst>
            <c:ext xmlns:c16="http://schemas.microsoft.com/office/drawing/2014/chart" uri="{C3380CC4-5D6E-409C-BE32-E72D297353CC}">
              <c16:uniqueId val="{00000001-2FEE-422C-BE50-20D6A461DDAC}"/>
            </c:ext>
          </c:extLst>
        </c:ser>
        <c:ser>
          <c:idx val="2"/>
          <c:order val="2"/>
          <c:tx>
            <c:strRef>
              <c:f>Sheet2!$Q$1</c:f>
              <c:strCache>
                <c:ptCount val="1"/>
                <c:pt idx="0">
                  <c:v>ICU Admissions</c:v>
                </c:pt>
              </c:strCache>
            </c:strRef>
          </c:tx>
          <c:spPr>
            <a:ln w="31750" cap="rnd">
              <a:solidFill>
                <a:schemeClr val="accent3"/>
              </a:solidFill>
              <a:round/>
            </a:ln>
            <a:effectLst/>
          </c:spPr>
          <c:marker>
            <c:symbol val="none"/>
          </c:marker>
          <c:dLbls>
            <c:delete val="1"/>
          </c:dLbls>
          <c:cat>
            <c:numRef>
              <c:f>Sheet2!$N$2:$N$47</c:f>
              <c:numCache>
                <c:formatCode>m/d/yyyy</c:formatCode>
                <c:ptCount val="46"/>
                <c:pt idx="0">
                  <c:v>43891</c:v>
                </c:pt>
                <c:pt idx="1">
                  <c:v>43892</c:v>
                </c:pt>
                <c:pt idx="2">
                  <c:v>43893</c:v>
                </c:pt>
                <c:pt idx="3">
                  <c:v>43894</c:v>
                </c:pt>
                <c:pt idx="4">
                  <c:v>43895</c:v>
                </c:pt>
                <c:pt idx="5">
                  <c:v>43896</c:v>
                </c:pt>
                <c:pt idx="6">
                  <c:v>43897</c:v>
                </c:pt>
                <c:pt idx="7">
                  <c:v>43898</c:v>
                </c:pt>
                <c:pt idx="8">
                  <c:v>43899</c:v>
                </c:pt>
                <c:pt idx="9">
                  <c:v>43900</c:v>
                </c:pt>
                <c:pt idx="10">
                  <c:v>43901</c:v>
                </c:pt>
                <c:pt idx="11">
                  <c:v>43902</c:v>
                </c:pt>
                <c:pt idx="12">
                  <c:v>43903</c:v>
                </c:pt>
                <c:pt idx="13">
                  <c:v>43904</c:v>
                </c:pt>
                <c:pt idx="14">
                  <c:v>43905</c:v>
                </c:pt>
                <c:pt idx="15">
                  <c:v>43906</c:v>
                </c:pt>
                <c:pt idx="16">
                  <c:v>43907</c:v>
                </c:pt>
                <c:pt idx="17">
                  <c:v>43908</c:v>
                </c:pt>
                <c:pt idx="18">
                  <c:v>43909</c:v>
                </c:pt>
                <c:pt idx="19">
                  <c:v>43910</c:v>
                </c:pt>
                <c:pt idx="20">
                  <c:v>43911</c:v>
                </c:pt>
                <c:pt idx="21">
                  <c:v>43912</c:v>
                </c:pt>
                <c:pt idx="22">
                  <c:v>43913</c:v>
                </c:pt>
                <c:pt idx="23">
                  <c:v>43914</c:v>
                </c:pt>
                <c:pt idx="24">
                  <c:v>43915</c:v>
                </c:pt>
                <c:pt idx="25">
                  <c:v>43916</c:v>
                </c:pt>
                <c:pt idx="26">
                  <c:v>43917</c:v>
                </c:pt>
                <c:pt idx="27">
                  <c:v>43918</c:v>
                </c:pt>
                <c:pt idx="28">
                  <c:v>43919</c:v>
                </c:pt>
                <c:pt idx="29">
                  <c:v>43920</c:v>
                </c:pt>
                <c:pt idx="30">
                  <c:v>43921</c:v>
                </c:pt>
                <c:pt idx="31">
                  <c:v>43922</c:v>
                </c:pt>
                <c:pt idx="32">
                  <c:v>43923</c:v>
                </c:pt>
                <c:pt idx="33">
                  <c:v>43924</c:v>
                </c:pt>
                <c:pt idx="34">
                  <c:v>43925</c:v>
                </c:pt>
                <c:pt idx="35">
                  <c:v>43926</c:v>
                </c:pt>
                <c:pt idx="36">
                  <c:v>43927</c:v>
                </c:pt>
                <c:pt idx="37">
                  <c:v>43928</c:v>
                </c:pt>
                <c:pt idx="38">
                  <c:v>43929</c:v>
                </c:pt>
                <c:pt idx="39">
                  <c:v>43930</c:v>
                </c:pt>
                <c:pt idx="40">
                  <c:v>43931</c:v>
                </c:pt>
                <c:pt idx="41">
                  <c:v>43932</c:v>
                </c:pt>
                <c:pt idx="42">
                  <c:v>43933</c:v>
                </c:pt>
                <c:pt idx="43">
                  <c:v>43934</c:v>
                </c:pt>
                <c:pt idx="44">
                  <c:v>43935</c:v>
                </c:pt>
                <c:pt idx="45">
                  <c:v>43936</c:v>
                </c:pt>
              </c:numCache>
            </c:numRef>
          </c:cat>
          <c:val>
            <c:numRef>
              <c:f>Sheet2!$Q$2:$Q$47</c:f>
              <c:numCache>
                <c:formatCode>General</c:formatCode>
                <c:ptCount val="46"/>
                <c:pt idx="22">
                  <c:v>2</c:v>
                </c:pt>
                <c:pt idx="23">
                  <c:v>7</c:v>
                </c:pt>
                <c:pt idx="24">
                  <c:v>12</c:v>
                </c:pt>
                <c:pt idx="25">
                  <c:v>20</c:v>
                </c:pt>
                <c:pt idx="26">
                  <c:v>23</c:v>
                </c:pt>
                <c:pt idx="27">
                  <c:v>39</c:v>
                </c:pt>
                <c:pt idx="28">
                  <c:v>41</c:v>
                </c:pt>
                <c:pt idx="29">
                  <c:v>48</c:v>
                </c:pt>
                <c:pt idx="30">
                  <c:v>55</c:v>
                </c:pt>
                <c:pt idx="31">
                  <c:v>61</c:v>
                </c:pt>
                <c:pt idx="32">
                  <c:v>90</c:v>
                </c:pt>
                <c:pt idx="33">
                  <c:v>95</c:v>
                </c:pt>
                <c:pt idx="34">
                  <c:v>105</c:v>
                </c:pt>
                <c:pt idx="35">
                  <c:v>106</c:v>
                </c:pt>
                <c:pt idx="36">
                  <c:v>114</c:v>
                </c:pt>
                <c:pt idx="37">
                  <c:v>119</c:v>
                </c:pt>
                <c:pt idx="38">
                  <c:v>118</c:v>
                </c:pt>
                <c:pt idx="39">
                  <c:v>124</c:v>
                </c:pt>
                <c:pt idx="40">
                  <c:v>121</c:v>
                </c:pt>
                <c:pt idx="41">
                  <c:v>116</c:v>
                </c:pt>
                <c:pt idx="42">
                  <c:v>117</c:v>
                </c:pt>
              </c:numCache>
            </c:numRef>
          </c:val>
          <c:smooth val="0"/>
          <c:extLst>
            <c:ext xmlns:c16="http://schemas.microsoft.com/office/drawing/2014/chart" uri="{C3380CC4-5D6E-409C-BE32-E72D297353CC}">
              <c16:uniqueId val="{00000002-2FEE-422C-BE50-20D6A461DDAC}"/>
            </c:ext>
          </c:extLst>
        </c:ser>
        <c:ser>
          <c:idx val="3"/>
          <c:order val="3"/>
          <c:tx>
            <c:strRef>
              <c:f>Sheet2!$R$1</c:f>
              <c:strCache>
                <c:ptCount val="1"/>
                <c:pt idx="0">
                  <c:v>Ventilated</c:v>
                </c:pt>
              </c:strCache>
            </c:strRef>
          </c:tx>
          <c:spPr>
            <a:ln w="31750" cap="rnd">
              <a:solidFill>
                <a:schemeClr val="accent4"/>
              </a:solidFill>
              <a:round/>
            </a:ln>
            <a:effectLst/>
          </c:spPr>
          <c:marker>
            <c:symbol val="none"/>
          </c:marker>
          <c:dLbls>
            <c:delete val="1"/>
          </c:dLbls>
          <c:cat>
            <c:numRef>
              <c:f>Sheet2!$N$2:$N$47</c:f>
              <c:numCache>
                <c:formatCode>m/d/yyyy</c:formatCode>
                <c:ptCount val="46"/>
                <c:pt idx="0">
                  <c:v>43891</c:v>
                </c:pt>
                <c:pt idx="1">
                  <c:v>43892</c:v>
                </c:pt>
                <c:pt idx="2">
                  <c:v>43893</c:v>
                </c:pt>
                <c:pt idx="3">
                  <c:v>43894</c:v>
                </c:pt>
                <c:pt idx="4">
                  <c:v>43895</c:v>
                </c:pt>
                <c:pt idx="5">
                  <c:v>43896</c:v>
                </c:pt>
                <c:pt idx="6">
                  <c:v>43897</c:v>
                </c:pt>
                <c:pt idx="7">
                  <c:v>43898</c:v>
                </c:pt>
                <c:pt idx="8">
                  <c:v>43899</c:v>
                </c:pt>
                <c:pt idx="9">
                  <c:v>43900</c:v>
                </c:pt>
                <c:pt idx="10">
                  <c:v>43901</c:v>
                </c:pt>
                <c:pt idx="11">
                  <c:v>43902</c:v>
                </c:pt>
                <c:pt idx="12">
                  <c:v>43903</c:v>
                </c:pt>
                <c:pt idx="13">
                  <c:v>43904</c:v>
                </c:pt>
                <c:pt idx="14">
                  <c:v>43905</c:v>
                </c:pt>
                <c:pt idx="15">
                  <c:v>43906</c:v>
                </c:pt>
                <c:pt idx="16">
                  <c:v>43907</c:v>
                </c:pt>
                <c:pt idx="17">
                  <c:v>43908</c:v>
                </c:pt>
                <c:pt idx="18">
                  <c:v>43909</c:v>
                </c:pt>
                <c:pt idx="19">
                  <c:v>43910</c:v>
                </c:pt>
                <c:pt idx="20">
                  <c:v>43911</c:v>
                </c:pt>
                <c:pt idx="21">
                  <c:v>43912</c:v>
                </c:pt>
                <c:pt idx="22">
                  <c:v>43913</c:v>
                </c:pt>
                <c:pt idx="23">
                  <c:v>43914</c:v>
                </c:pt>
                <c:pt idx="24">
                  <c:v>43915</c:v>
                </c:pt>
                <c:pt idx="25">
                  <c:v>43916</c:v>
                </c:pt>
                <c:pt idx="26">
                  <c:v>43917</c:v>
                </c:pt>
                <c:pt idx="27">
                  <c:v>43918</c:v>
                </c:pt>
                <c:pt idx="28">
                  <c:v>43919</c:v>
                </c:pt>
                <c:pt idx="29">
                  <c:v>43920</c:v>
                </c:pt>
                <c:pt idx="30">
                  <c:v>43921</c:v>
                </c:pt>
                <c:pt idx="31">
                  <c:v>43922</c:v>
                </c:pt>
                <c:pt idx="32">
                  <c:v>43923</c:v>
                </c:pt>
                <c:pt idx="33">
                  <c:v>43924</c:v>
                </c:pt>
                <c:pt idx="34">
                  <c:v>43925</c:v>
                </c:pt>
                <c:pt idx="35">
                  <c:v>43926</c:v>
                </c:pt>
                <c:pt idx="36">
                  <c:v>43927</c:v>
                </c:pt>
                <c:pt idx="37">
                  <c:v>43928</c:v>
                </c:pt>
                <c:pt idx="38">
                  <c:v>43929</c:v>
                </c:pt>
                <c:pt idx="39">
                  <c:v>43930</c:v>
                </c:pt>
                <c:pt idx="40">
                  <c:v>43931</c:v>
                </c:pt>
                <c:pt idx="41">
                  <c:v>43932</c:v>
                </c:pt>
                <c:pt idx="42">
                  <c:v>43933</c:v>
                </c:pt>
                <c:pt idx="43">
                  <c:v>43934</c:v>
                </c:pt>
                <c:pt idx="44">
                  <c:v>43935</c:v>
                </c:pt>
                <c:pt idx="45">
                  <c:v>43936</c:v>
                </c:pt>
              </c:numCache>
            </c:numRef>
          </c:cat>
          <c:val>
            <c:numRef>
              <c:f>Sheet2!$R$2:$R$47</c:f>
              <c:numCache>
                <c:formatCode>General</c:formatCode>
                <c:ptCount val="46"/>
                <c:pt idx="22">
                  <c:v>1</c:v>
                </c:pt>
                <c:pt idx="23">
                  <c:v>6</c:v>
                </c:pt>
                <c:pt idx="24">
                  <c:v>9</c:v>
                </c:pt>
                <c:pt idx="25">
                  <c:v>16</c:v>
                </c:pt>
                <c:pt idx="26">
                  <c:v>20</c:v>
                </c:pt>
                <c:pt idx="27">
                  <c:v>32</c:v>
                </c:pt>
                <c:pt idx="28">
                  <c:v>32</c:v>
                </c:pt>
                <c:pt idx="29">
                  <c:v>39</c:v>
                </c:pt>
                <c:pt idx="30">
                  <c:v>54</c:v>
                </c:pt>
                <c:pt idx="31">
                  <c:v>58</c:v>
                </c:pt>
                <c:pt idx="32">
                  <c:v>79</c:v>
                </c:pt>
                <c:pt idx="33">
                  <c:v>80</c:v>
                </c:pt>
                <c:pt idx="34">
                  <c:v>99</c:v>
                </c:pt>
                <c:pt idx="35">
                  <c:v>102</c:v>
                </c:pt>
                <c:pt idx="36">
                  <c:v>108</c:v>
                </c:pt>
                <c:pt idx="37">
                  <c:v>113</c:v>
                </c:pt>
                <c:pt idx="38">
                  <c:v>111</c:v>
                </c:pt>
                <c:pt idx="39">
                  <c:v>116</c:v>
                </c:pt>
                <c:pt idx="40">
                  <c:v>106</c:v>
                </c:pt>
                <c:pt idx="41">
                  <c:v>99</c:v>
                </c:pt>
                <c:pt idx="42">
                  <c:v>100</c:v>
                </c:pt>
              </c:numCache>
            </c:numRef>
          </c:val>
          <c:smooth val="0"/>
          <c:extLst>
            <c:ext xmlns:c16="http://schemas.microsoft.com/office/drawing/2014/chart" uri="{C3380CC4-5D6E-409C-BE32-E72D297353CC}">
              <c16:uniqueId val="{00000003-2FEE-422C-BE50-20D6A461DDAC}"/>
            </c:ext>
          </c:extLst>
        </c:ser>
        <c:ser>
          <c:idx val="4"/>
          <c:order val="4"/>
          <c:tx>
            <c:strRef>
              <c:f>Sheet2!$S$1</c:f>
              <c:strCache>
                <c:ptCount val="1"/>
                <c:pt idx="0">
                  <c:v>Deaths</c:v>
                </c:pt>
              </c:strCache>
            </c:strRef>
          </c:tx>
          <c:spPr>
            <a:ln w="31750" cap="rnd">
              <a:solidFill>
                <a:schemeClr val="accent5"/>
              </a:solidFill>
              <a:round/>
            </a:ln>
            <a:effectLst/>
          </c:spPr>
          <c:marker>
            <c:symbol val="none"/>
          </c:marker>
          <c:dLbls>
            <c:delete val="1"/>
          </c:dLbls>
          <c:cat>
            <c:numRef>
              <c:f>Sheet2!$N$2:$N$47</c:f>
              <c:numCache>
                <c:formatCode>m/d/yyyy</c:formatCode>
                <c:ptCount val="46"/>
                <c:pt idx="0">
                  <c:v>43891</c:v>
                </c:pt>
                <c:pt idx="1">
                  <c:v>43892</c:v>
                </c:pt>
                <c:pt idx="2">
                  <c:v>43893</c:v>
                </c:pt>
                <c:pt idx="3">
                  <c:v>43894</c:v>
                </c:pt>
                <c:pt idx="4">
                  <c:v>43895</c:v>
                </c:pt>
                <c:pt idx="5">
                  <c:v>43896</c:v>
                </c:pt>
                <c:pt idx="6">
                  <c:v>43897</c:v>
                </c:pt>
                <c:pt idx="7">
                  <c:v>43898</c:v>
                </c:pt>
                <c:pt idx="8">
                  <c:v>43899</c:v>
                </c:pt>
                <c:pt idx="9">
                  <c:v>43900</c:v>
                </c:pt>
                <c:pt idx="10">
                  <c:v>43901</c:v>
                </c:pt>
                <c:pt idx="11">
                  <c:v>43902</c:v>
                </c:pt>
                <c:pt idx="12">
                  <c:v>43903</c:v>
                </c:pt>
                <c:pt idx="13">
                  <c:v>43904</c:v>
                </c:pt>
                <c:pt idx="14">
                  <c:v>43905</c:v>
                </c:pt>
                <c:pt idx="15">
                  <c:v>43906</c:v>
                </c:pt>
                <c:pt idx="16">
                  <c:v>43907</c:v>
                </c:pt>
                <c:pt idx="17">
                  <c:v>43908</c:v>
                </c:pt>
                <c:pt idx="18">
                  <c:v>43909</c:v>
                </c:pt>
                <c:pt idx="19">
                  <c:v>43910</c:v>
                </c:pt>
                <c:pt idx="20">
                  <c:v>43911</c:v>
                </c:pt>
                <c:pt idx="21">
                  <c:v>43912</c:v>
                </c:pt>
                <c:pt idx="22">
                  <c:v>43913</c:v>
                </c:pt>
                <c:pt idx="23">
                  <c:v>43914</c:v>
                </c:pt>
                <c:pt idx="24">
                  <c:v>43915</c:v>
                </c:pt>
                <c:pt idx="25">
                  <c:v>43916</c:v>
                </c:pt>
                <c:pt idx="26">
                  <c:v>43917</c:v>
                </c:pt>
                <c:pt idx="27">
                  <c:v>43918</c:v>
                </c:pt>
                <c:pt idx="28">
                  <c:v>43919</c:v>
                </c:pt>
                <c:pt idx="29">
                  <c:v>43920</c:v>
                </c:pt>
                <c:pt idx="30">
                  <c:v>43921</c:v>
                </c:pt>
                <c:pt idx="31">
                  <c:v>43922</c:v>
                </c:pt>
                <c:pt idx="32">
                  <c:v>43923</c:v>
                </c:pt>
                <c:pt idx="33">
                  <c:v>43924</c:v>
                </c:pt>
                <c:pt idx="34">
                  <c:v>43925</c:v>
                </c:pt>
                <c:pt idx="35">
                  <c:v>43926</c:v>
                </c:pt>
                <c:pt idx="36">
                  <c:v>43927</c:v>
                </c:pt>
                <c:pt idx="37">
                  <c:v>43928</c:v>
                </c:pt>
                <c:pt idx="38">
                  <c:v>43929</c:v>
                </c:pt>
                <c:pt idx="39">
                  <c:v>43930</c:v>
                </c:pt>
                <c:pt idx="40">
                  <c:v>43931</c:v>
                </c:pt>
                <c:pt idx="41">
                  <c:v>43932</c:v>
                </c:pt>
                <c:pt idx="42">
                  <c:v>43933</c:v>
                </c:pt>
                <c:pt idx="43">
                  <c:v>43934</c:v>
                </c:pt>
                <c:pt idx="44">
                  <c:v>43935</c:v>
                </c:pt>
                <c:pt idx="45">
                  <c:v>43936</c:v>
                </c:pt>
              </c:numCache>
            </c:numRef>
          </c:cat>
          <c:val>
            <c:numRef>
              <c:f>Sheet2!$S$2:$S$47</c:f>
              <c:numCache>
                <c:formatCode>General</c:formatCode>
                <c:ptCount val="46"/>
                <c:pt idx="23">
                  <c:v>1</c:v>
                </c:pt>
                <c:pt idx="24">
                  <c:v>2</c:v>
                </c:pt>
                <c:pt idx="25">
                  <c:v>4</c:v>
                </c:pt>
                <c:pt idx="26">
                  <c:v>6</c:v>
                </c:pt>
                <c:pt idx="27">
                  <c:v>6</c:v>
                </c:pt>
                <c:pt idx="28">
                  <c:v>9</c:v>
                </c:pt>
                <c:pt idx="29">
                  <c:v>9</c:v>
                </c:pt>
                <c:pt idx="30">
                  <c:v>10</c:v>
                </c:pt>
                <c:pt idx="31">
                  <c:v>14</c:v>
                </c:pt>
                <c:pt idx="32">
                  <c:v>18</c:v>
                </c:pt>
                <c:pt idx="33">
                  <c:v>23</c:v>
                </c:pt>
                <c:pt idx="34">
                  <c:v>27</c:v>
                </c:pt>
                <c:pt idx="35">
                  <c:v>32</c:v>
                </c:pt>
                <c:pt idx="36">
                  <c:v>38</c:v>
                </c:pt>
                <c:pt idx="37">
                  <c:v>40</c:v>
                </c:pt>
                <c:pt idx="38">
                  <c:v>47</c:v>
                </c:pt>
                <c:pt idx="39">
                  <c:v>55</c:v>
                </c:pt>
                <c:pt idx="40">
                  <c:v>60</c:v>
                </c:pt>
                <c:pt idx="41">
                  <c:v>68</c:v>
                </c:pt>
                <c:pt idx="42">
                  <c:v>70</c:v>
                </c:pt>
              </c:numCache>
            </c:numRef>
          </c:val>
          <c:smooth val="0"/>
          <c:extLst>
            <c:ext xmlns:c16="http://schemas.microsoft.com/office/drawing/2014/chart" uri="{C3380CC4-5D6E-409C-BE32-E72D297353CC}">
              <c16:uniqueId val="{00000004-2FEE-422C-BE50-20D6A461DDAC}"/>
            </c:ext>
          </c:extLst>
        </c:ser>
        <c:dLbls>
          <c:showLegendKey val="0"/>
          <c:showVal val="1"/>
          <c:showCatName val="0"/>
          <c:showSerName val="0"/>
          <c:showPercent val="0"/>
          <c:showBubbleSize val="0"/>
        </c:dLbls>
        <c:marker val="1"/>
        <c:smooth val="0"/>
        <c:axId val="1485113503"/>
        <c:axId val="1488876511"/>
      </c:lineChart>
      <c:dateAx>
        <c:axId val="1485113503"/>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488876511"/>
        <c:crosses val="autoZero"/>
        <c:auto val="1"/>
        <c:lblOffset val="100"/>
        <c:baseTimeUnit val="days"/>
      </c:dateAx>
      <c:valAx>
        <c:axId val="1488876511"/>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485113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Sheet2!$O$1</c:f>
              <c:strCache>
                <c:ptCount val="1"/>
                <c:pt idx="0">
                  <c:v>Inpatient Census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Sheet2!$N$2:$N$51</c:f>
              <c:numCache>
                <c:formatCode>m/d/yyyy</c:formatCode>
                <c:ptCount val="50"/>
                <c:pt idx="0">
                  <c:v>43891</c:v>
                </c:pt>
                <c:pt idx="1">
                  <c:v>43892</c:v>
                </c:pt>
                <c:pt idx="2">
                  <c:v>43893</c:v>
                </c:pt>
                <c:pt idx="3">
                  <c:v>43894</c:v>
                </c:pt>
                <c:pt idx="4">
                  <c:v>43895</c:v>
                </c:pt>
                <c:pt idx="5">
                  <c:v>43896</c:v>
                </c:pt>
                <c:pt idx="6">
                  <c:v>43897</c:v>
                </c:pt>
                <c:pt idx="7">
                  <c:v>43898</c:v>
                </c:pt>
                <c:pt idx="8">
                  <c:v>43899</c:v>
                </c:pt>
                <c:pt idx="9">
                  <c:v>43900</c:v>
                </c:pt>
                <c:pt idx="10">
                  <c:v>43901</c:v>
                </c:pt>
                <c:pt idx="11">
                  <c:v>43902</c:v>
                </c:pt>
                <c:pt idx="12">
                  <c:v>43903</c:v>
                </c:pt>
                <c:pt idx="13">
                  <c:v>43904</c:v>
                </c:pt>
                <c:pt idx="14">
                  <c:v>43905</c:v>
                </c:pt>
                <c:pt idx="15">
                  <c:v>43906</c:v>
                </c:pt>
                <c:pt idx="16">
                  <c:v>43907</c:v>
                </c:pt>
                <c:pt idx="17">
                  <c:v>43908</c:v>
                </c:pt>
                <c:pt idx="18">
                  <c:v>43909</c:v>
                </c:pt>
                <c:pt idx="19">
                  <c:v>43910</c:v>
                </c:pt>
                <c:pt idx="20">
                  <c:v>43911</c:v>
                </c:pt>
                <c:pt idx="21">
                  <c:v>43912</c:v>
                </c:pt>
                <c:pt idx="22">
                  <c:v>43913</c:v>
                </c:pt>
                <c:pt idx="23">
                  <c:v>43914</c:v>
                </c:pt>
                <c:pt idx="24">
                  <c:v>43915</c:v>
                </c:pt>
                <c:pt idx="25">
                  <c:v>43916</c:v>
                </c:pt>
                <c:pt idx="26">
                  <c:v>43917</c:v>
                </c:pt>
                <c:pt idx="27">
                  <c:v>43918</c:v>
                </c:pt>
                <c:pt idx="28">
                  <c:v>43919</c:v>
                </c:pt>
                <c:pt idx="29">
                  <c:v>43920</c:v>
                </c:pt>
                <c:pt idx="30">
                  <c:v>43921</c:v>
                </c:pt>
                <c:pt idx="31">
                  <c:v>43922</c:v>
                </c:pt>
                <c:pt idx="32">
                  <c:v>43923</c:v>
                </c:pt>
                <c:pt idx="33">
                  <c:v>43924</c:v>
                </c:pt>
                <c:pt idx="34">
                  <c:v>43925</c:v>
                </c:pt>
                <c:pt idx="35">
                  <c:v>43926</c:v>
                </c:pt>
                <c:pt idx="36">
                  <c:v>43927</c:v>
                </c:pt>
                <c:pt idx="37">
                  <c:v>43928</c:v>
                </c:pt>
                <c:pt idx="38">
                  <c:v>43929</c:v>
                </c:pt>
                <c:pt idx="39">
                  <c:v>43930</c:v>
                </c:pt>
                <c:pt idx="40">
                  <c:v>43931</c:v>
                </c:pt>
                <c:pt idx="41">
                  <c:v>43932</c:v>
                </c:pt>
                <c:pt idx="42">
                  <c:v>43933</c:v>
                </c:pt>
                <c:pt idx="43">
                  <c:v>43934</c:v>
                </c:pt>
                <c:pt idx="44">
                  <c:v>43935</c:v>
                </c:pt>
                <c:pt idx="45">
                  <c:v>43936</c:v>
                </c:pt>
                <c:pt idx="46">
                  <c:v>43937</c:v>
                </c:pt>
                <c:pt idx="47">
                  <c:v>43938</c:v>
                </c:pt>
                <c:pt idx="48">
                  <c:v>43939</c:v>
                </c:pt>
                <c:pt idx="49">
                  <c:v>43940</c:v>
                </c:pt>
              </c:numCache>
            </c:numRef>
          </c:cat>
          <c:val>
            <c:numRef>
              <c:f>Sheet2!$O$2:$O$51</c:f>
              <c:numCache>
                <c:formatCode>General</c:formatCode>
                <c:ptCount val="50"/>
                <c:pt idx="18">
                  <c:v>1</c:v>
                </c:pt>
                <c:pt idx="19">
                  <c:v>4</c:v>
                </c:pt>
                <c:pt idx="20">
                  <c:v>6</c:v>
                </c:pt>
                <c:pt idx="21">
                  <c:v>6</c:v>
                </c:pt>
                <c:pt idx="22">
                  <c:v>10</c:v>
                </c:pt>
                <c:pt idx="23">
                  <c:v>19</c:v>
                </c:pt>
                <c:pt idx="24">
                  <c:v>29</c:v>
                </c:pt>
                <c:pt idx="25">
                  <c:v>49</c:v>
                </c:pt>
                <c:pt idx="26">
                  <c:v>52</c:v>
                </c:pt>
                <c:pt idx="27">
                  <c:v>90</c:v>
                </c:pt>
                <c:pt idx="28">
                  <c:v>90</c:v>
                </c:pt>
                <c:pt idx="29">
                  <c:v>102</c:v>
                </c:pt>
                <c:pt idx="30">
                  <c:v>127</c:v>
                </c:pt>
                <c:pt idx="31">
                  <c:v>128</c:v>
                </c:pt>
                <c:pt idx="32">
                  <c:v>179</c:v>
                </c:pt>
                <c:pt idx="33">
                  <c:v>181</c:v>
                </c:pt>
                <c:pt idx="34">
                  <c:v>201</c:v>
                </c:pt>
                <c:pt idx="35">
                  <c:v>214</c:v>
                </c:pt>
                <c:pt idx="36">
                  <c:v>203</c:v>
                </c:pt>
                <c:pt idx="37">
                  <c:v>221</c:v>
                </c:pt>
                <c:pt idx="38">
                  <c:v>216</c:v>
                </c:pt>
                <c:pt idx="39">
                  <c:v>223</c:v>
                </c:pt>
                <c:pt idx="40">
                  <c:v>226</c:v>
                </c:pt>
                <c:pt idx="41">
                  <c:v>228</c:v>
                </c:pt>
                <c:pt idx="42">
                  <c:v>234</c:v>
                </c:pt>
                <c:pt idx="43">
                  <c:v>232</c:v>
                </c:pt>
                <c:pt idx="44">
                  <c:v>217</c:v>
                </c:pt>
                <c:pt idx="45">
                  <c:v>240</c:v>
                </c:pt>
                <c:pt idx="46">
                  <c:v>232</c:v>
                </c:pt>
                <c:pt idx="47">
                  <c:v>217</c:v>
                </c:pt>
                <c:pt idx="48">
                  <c:v>219</c:v>
                </c:pt>
                <c:pt idx="49">
                  <c:v>229</c:v>
                </c:pt>
              </c:numCache>
            </c:numRef>
          </c:val>
          <c:smooth val="0"/>
          <c:extLst>
            <c:ext xmlns:c16="http://schemas.microsoft.com/office/drawing/2014/chart" uri="{C3380CC4-5D6E-409C-BE32-E72D297353CC}">
              <c16:uniqueId val="{00000000-FA11-4A00-88ED-E065EE81C91A}"/>
            </c:ext>
          </c:extLst>
        </c:ser>
        <c:ser>
          <c:idx val="1"/>
          <c:order val="1"/>
          <c:tx>
            <c:strRef>
              <c:f>Sheet2!$P$1</c:f>
              <c:strCache>
                <c:ptCount val="1"/>
                <c:pt idx="0">
                  <c:v>ICU Census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Sheet2!$N$2:$N$51</c:f>
              <c:numCache>
                <c:formatCode>m/d/yyyy</c:formatCode>
                <c:ptCount val="50"/>
                <c:pt idx="0">
                  <c:v>43891</c:v>
                </c:pt>
                <c:pt idx="1">
                  <c:v>43892</c:v>
                </c:pt>
                <c:pt idx="2">
                  <c:v>43893</c:v>
                </c:pt>
                <c:pt idx="3">
                  <c:v>43894</c:v>
                </c:pt>
                <c:pt idx="4">
                  <c:v>43895</c:v>
                </c:pt>
                <c:pt idx="5">
                  <c:v>43896</c:v>
                </c:pt>
                <c:pt idx="6">
                  <c:v>43897</c:v>
                </c:pt>
                <c:pt idx="7">
                  <c:v>43898</c:v>
                </c:pt>
                <c:pt idx="8">
                  <c:v>43899</c:v>
                </c:pt>
                <c:pt idx="9">
                  <c:v>43900</c:v>
                </c:pt>
                <c:pt idx="10">
                  <c:v>43901</c:v>
                </c:pt>
                <c:pt idx="11">
                  <c:v>43902</c:v>
                </c:pt>
                <c:pt idx="12">
                  <c:v>43903</c:v>
                </c:pt>
                <c:pt idx="13">
                  <c:v>43904</c:v>
                </c:pt>
                <c:pt idx="14">
                  <c:v>43905</c:v>
                </c:pt>
                <c:pt idx="15">
                  <c:v>43906</c:v>
                </c:pt>
                <c:pt idx="16">
                  <c:v>43907</c:v>
                </c:pt>
                <c:pt idx="17">
                  <c:v>43908</c:v>
                </c:pt>
                <c:pt idx="18">
                  <c:v>43909</c:v>
                </c:pt>
                <c:pt idx="19">
                  <c:v>43910</c:v>
                </c:pt>
                <c:pt idx="20">
                  <c:v>43911</c:v>
                </c:pt>
                <c:pt idx="21">
                  <c:v>43912</c:v>
                </c:pt>
                <c:pt idx="22">
                  <c:v>43913</c:v>
                </c:pt>
                <c:pt idx="23">
                  <c:v>43914</c:v>
                </c:pt>
                <c:pt idx="24">
                  <c:v>43915</c:v>
                </c:pt>
                <c:pt idx="25">
                  <c:v>43916</c:v>
                </c:pt>
                <c:pt idx="26">
                  <c:v>43917</c:v>
                </c:pt>
                <c:pt idx="27">
                  <c:v>43918</c:v>
                </c:pt>
                <c:pt idx="28">
                  <c:v>43919</c:v>
                </c:pt>
                <c:pt idx="29">
                  <c:v>43920</c:v>
                </c:pt>
                <c:pt idx="30">
                  <c:v>43921</c:v>
                </c:pt>
                <c:pt idx="31">
                  <c:v>43922</c:v>
                </c:pt>
                <c:pt idx="32">
                  <c:v>43923</c:v>
                </c:pt>
                <c:pt idx="33">
                  <c:v>43924</c:v>
                </c:pt>
                <c:pt idx="34">
                  <c:v>43925</c:v>
                </c:pt>
                <c:pt idx="35">
                  <c:v>43926</c:v>
                </c:pt>
                <c:pt idx="36">
                  <c:v>43927</c:v>
                </c:pt>
                <c:pt idx="37">
                  <c:v>43928</c:v>
                </c:pt>
                <c:pt idx="38">
                  <c:v>43929</c:v>
                </c:pt>
                <c:pt idx="39">
                  <c:v>43930</c:v>
                </c:pt>
                <c:pt idx="40">
                  <c:v>43931</c:v>
                </c:pt>
                <c:pt idx="41">
                  <c:v>43932</c:v>
                </c:pt>
                <c:pt idx="42">
                  <c:v>43933</c:v>
                </c:pt>
                <c:pt idx="43">
                  <c:v>43934</c:v>
                </c:pt>
                <c:pt idx="44">
                  <c:v>43935</c:v>
                </c:pt>
                <c:pt idx="45">
                  <c:v>43936</c:v>
                </c:pt>
                <c:pt idx="46">
                  <c:v>43937</c:v>
                </c:pt>
                <c:pt idx="47">
                  <c:v>43938</c:v>
                </c:pt>
                <c:pt idx="48">
                  <c:v>43939</c:v>
                </c:pt>
                <c:pt idx="49">
                  <c:v>43940</c:v>
                </c:pt>
              </c:numCache>
            </c:numRef>
          </c:cat>
          <c:val>
            <c:numRef>
              <c:f>Sheet2!$P$2:$P$51</c:f>
              <c:numCache>
                <c:formatCode>General</c:formatCode>
                <c:ptCount val="50"/>
                <c:pt idx="22">
                  <c:v>2</c:v>
                </c:pt>
                <c:pt idx="23">
                  <c:v>7</c:v>
                </c:pt>
                <c:pt idx="24">
                  <c:v>12</c:v>
                </c:pt>
                <c:pt idx="25">
                  <c:v>20</c:v>
                </c:pt>
                <c:pt idx="26">
                  <c:v>23</c:v>
                </c:pt>
                <c:pt idx="27">
                  <c:v>39</c:v>
                </c:pt>
                <c:pt idx="28">
                  <c:v>41</c:v>
                </c:pt>
                <c:pt idx="29">
                  <c:v>48</c:v>
                </c:pt>
                <c:pt idx="30">
                  <c:v>55</c:v>
                </c:pt>
                <c:pt idx="31">
                  <c:v>61</c:v>
                </c:pt>
                <c:pt idx="32">
                  <c:v>90</c:v>
                </c:pt>
                <c:pt idx="33">
                  <c:v>95</c:v>
                </c:pt>
                <c:pt idx="34">
                  <c:v>105</c:v>
                </c:pt>
                <c:pt idx="35">
                  <c:v>106</c:v>
                </c:pt>
                <c:pt idx="36">
                  <c:v>114</c:v>
                </c:pt>
                <c:pt idx="37">
                  <c:v>119</c:v>
                </c:pt>
                <c:pt idx="38">
                  <c:v>118</c:v>
                </c:pt>
                <c:pt idx="39">
                  <c:v>124</c:v>
                </c:pt>
                <c:pt idx="40">
                  <c:v>121</c:v>
                </c:pt>
                <c:pt idx="41">
                  <c:v>116</c:v>
                </c:pt>
                <c:pt idx="42">
                  <c:v>117</c:v>
                </c:pt>
                <c:pt idx="43">
                  <c:v>109</c:v>
                </c:pt>
                <c:pt idx="44">
                  <c:v>105</c:v>
                </c:pt>
                <c:pt idx="45">
                  <c:v>108</c:v>
                </c:pt>
                <c:pt idx="46">
                  <c:v>109</c:v>
                </c:pt>
                <c:pt idx="47">
                  <c:v>111</c:v>
                </c:pt>
                <c:pt idx="48">
                  <c:v>118</c:v>
                </c:pt>
                <c:pt idx="49">
                  <c:v>120</c:v>
                </c:pt>
              </c:numCache>
            </c:numRef>
          </c:val>
          <c:smooth val="0"/>
          <c:extLst>
            <c:ext xmlns:c16="http://schemas.microsoft.com/office/drawing/2014/chart" uri="{C3380CC4-5D6E-409C-BE32-E72D297353CC}">
              <c16:uniqueId val="{00000001-FA11-4A00-88ED-E065EE81C91A}"/>
            </c:ext>
          </c:extLst>
        </c:ser>
        <c:ser>
          <c:idx val="2"/>
          <c:order val="2"/>
          <c:tx>
            <c:strRef>
              <c:f>Sheet2!$Q$1</c:f>
              <c:strCache>
                <c:ptCount val="1"/>
                <c:pt idx="0">
                  <c:v>Ventilated Census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Sheet2!$N$2:$N$51</c:f>
              <c:numCache>
                <c:formatCode>m/d/yyyy</c:formatCode>
                <c:ptCount val="50"/>
                <c:pt idx="0">
                  <c:v>43891</c:v>
                </c:pt>
                <c:pt idx="1">
                  <c:v>43892</c:v>
                </c:pt>
                <c:pt idx="2">
                  <c:v>43893</c:v>
                </c:pt>
                <c:pt idx="3">
                  <c:v>43894</c:v>
                </c:pt>
                <c:pt idx="4">
                  <c:v>43895</c:v>
                </c:pt>
                <c:pt idx="5">
                  <c:v>43896</c:v>
                </c:pt>
                <c:pt idx="6">
                  <c:v>43897</c:v>
                </c:pt>
                <c:pt idx="7">
                  <c:v>43898</c:v>
                </c:pt>
                <c:pt idx="8">
                  <c:v>43899</c:v>
                </c:pt>
                <c:pt idx="9">
                  <c:v>43900</c:v>
                </c:pt>
                <c:pt idx="10">
                  <c:v>43901</c:v>
                </c:pt>
                <c:pt idx="11">
                  <c:v>43902</c:v>
                </c:pt>
                <c:pt idx="12">
                  <c:v>43903</c:v>
                </c:pt>
                <c:pt idx="13">
                  <c:v>43904</c:v>
                </c:pt>
                <c:pt idx="14">
                  <c:v>43905</c:v>
                </c:pt>
                <c:pt idx="15">
                  <c:v>43906</c:v>
                </c:pt>
                <c:pt idx="16">
                  <c:v>43907</c:v>
                </c:pt>
                <c:pt idx="17">
                  <c:v>43908</c:v>
                </c:pt>
                <c:pt idx="18">
                  <c:v>43909</c:v>
                </c:pt>
                <c:pt idx="19">
                  <c:v>43910</c:v>
                </c:pt>
                <c:pt idx="20">
                  <c:v>43911</c:v>
                </c:pt>
                <c:pt idx="21">
                  <c:v>43912</c:v>
                </c:pt>
                <c:pt idx="22">
                  <c:v>43913</c:v>
                </c:pt>
                <c:pt idx="23">
                  <c:v>43914</c:v>
                </c:pt>
                <c:pt idx="24">
                  <c:v>43915</c:v>
                </c:pt>
                <c:pt idx="25">
                  <c:v>43916</c:v>
                </c:pt>
                <c:pt idx="26">
                  <c:v>43917</c:v>
                </c:pt>
                <c:pt idx="27">
                  <c:v>43918</c:v>
                </c:pt>
                <c:pt idx="28">
                  <c:v>43919</c:v>
                </c:pt>
                <c:pt idx="29">
                  <c:v>43920</c:v>
                </c:pt>
                <c:pt idx="30">
                  <c:v>43921</c:v>
                </c:pt>
                <c:pt idx="31">
                  <c:v>43922</c:v>
                </c:pt>
                <c:pt idx="32">
                  <c:v>43923</c:v>
                </c:pt>
                <c:pt idx="33">
                  <c:v>43924</c:v>
                </c:pt>
                <c:pt idx="34">
                  <c:v>43925</c:v>
                </c:pt>
                <c:pt idx="35">
                  <c:v>43926</c:v>
                </c:pt>
                <c:pt idx="36">
                  <c:v>43927</c:v>
                </c:pt>
                <c:pt idx="37">
                  <c:v>43928</c:v>
                </c:pt>
                <c:pt idx="38">
                  <c:v>43929</c:v>
                </c:pt>
                <c:pt idx="39">
                  <c:v>43930</c:v>
                </c:pt>
                <c:pt idx="40">
                  <c:v>43931</c:v>
                </c:pt>
                <c:pt idx="41">
                  <c:v>43932</c:v>
                </c:pt>
                <c:pt idx="42">
                  <c:v>43933</c:v>
                </c:pt>
                <c:pt idx="43">
                  <c:v>43934</c:v>
                </c:pt>
                <c:pt idx="44">
                  <c:v>43935</c:v>
                </c:pt>
                <c:pt idx="45">
                  <c:v>43936</c:v>
                </c:pt>
                <c:pt idx="46">
                  <c:v>43937</c:v>
                </c:pt>
                <c:pt idx="47">
                  <c:v>43938</c:v>
                </c:pt>
                <c:pt idx="48">
                  <c:v>43939</c:v>
                </c:pt>
                <c:pt idx="49">
                  <c:v>43940</c:v>
                </c:pt>
              </c:numCache>
            </c:numRef>
          </c:cat>
          <c:val>
            <c:numRef>
              <c:f>Sheet2!$Q$2:$Q$51</c:f>
              <c:numCache>
                <c:formatCode>General</c:formatCode>
                <c:ptCount val="50"/>
                <c:pt idx="22">
                  <c:v>1</c:v>
                </c:pt>
                <c:pt idx="23">
                  <c:v>6</c:v>
                </c:pt>
                <c:pt idx="24">
                  <c:v>9</c:v>
                </c:pt>
                <c:pt idx="25">
                  <c:v>16</c:v>
                </c:pt>
                <c:pt idx="26">
                  <c:v>20</c:v>
                </c:pt>
                <c:pt idx="27">
                  <c:v>32</c:v>
                </c:pt>
                <c:pt idx="28">
                  <c:v>32</c:v>
                </c:pt>
                <c:pt idx="29">
                  <c:v>39</c:v>
                </c:pt>
                <c:pt idx="30">
                  <c:v>54</c:v>
                </c:pt>
                <c:pt idx="31">
                  <c:v>58</c:v>
                </c:pt>
                <c:pt idx="32">
                  <c:v>79</c:v>
                </c:pt>
                <c:pt idx="33">
                  <c:v>80</c:v>
                </c:pt>
                <c:pt idx="34">
                  <c:v>99</c:v>
                </c:pt>
                <c:pt idx="35">
                  <c:v>102</c:v>
                </c:pt>
                <c:pt idx="36">
                  <c:v>108</c:v>
                </c:pt>
                <c:pt idx="37">
                  <c:v>113</c:v>
                </c:pt>
                <c:pt idx="38">
                  <c:v>111</c:v>
                </c:pt>
                <c:pt idx="39">
                  <c:v>116</c:v>
                </c:pt>
                <c:pt idx="40">
                  <c:v>106</c:v>
                </c:pt>
                <c:pt idx="41">
                  <c:v>99</c:v>
                </c:pt>
                <c:pt idx="42">
                  <c:v>100</c:v>
                </c:pt>
                <c:pt idx="43">
                  <c:v>89</c:v>
                </c:pt>
                <c:pt idx="44">
                  <c:v>92</c:v>
                </c:pt>
                <c:pt idx="45">
                  <c:v>91</c:v>
                </c:pt>
                <c:pt idx="46">
                  <c:v>95</c:v>
                </c:pt>
                <c:pt idx="47">
                  <c:v>96</c:v>
                </c:pt>
                <c:pt idx="48">
                  <c:v>90</c:v>
                </c:pt>
                <c:pt idx="49">
                  <c:v>92</c:v>
                </c:pt>
              </c:numCache>
            </c:numRef>
          </c:val>
          <c:smooth val="0"/>
          <c:extLst>
            <c:ext xmlns:c16="http://schemas.microsoft.com/office/drawing/2014/chart" uri="{C3380CC4-5D6E-409C-BE32-E72D297353CC}">
              <c16:uniqueId val="{00000002-FA11-4A00-88ED-E065EE81C91A}"/>
            </c:ext>
          </c:extLst>
        </c:ser>
        <c:dLbls>
          <c:showLegendKey val="0"/>
          <c:showVal val="0"/>
          <c:showCatName val="0"/>
          <c:showSerName val="0"/>
          <c:showPercent val="0"/>
          <c:showBubbleSize val="0"/>
        </c:dLbls>
        <c:marker val="1"/>
        <c:smooth val="0"/>
        <c:axId val="629767407"/>
        <c:axId val="545754063"/>
      </c:lineChart>
      <c:dateAx>
        <c:axId val="629767407"/>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5754063"/>
        <c:crosses val="autoZero"/>
        <c:auto val="1"/>
        <c:lblOffset val="100"/>
        <c:baseTimeUnit val="days"/>
      </c:dateAx>
      <c:valAx>
        <c:axId val="545754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976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98584-AF1A-1943-874E-6C980E22513A}" type="datetimeFigureOut">
              <a:rPr lang="en-US" smtClean="0"/>
              <a:t>4/23/20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3A90D-240D-EA40-A6B4-87AA521D84C5}" type="slidenum">
              <a:rPr lang="en-US" smtClean="0"/>
              <a:t>‹#›</a:t>
            </a:fld>
            <a:endParaRPr lang="en-US"/>
          </a:p>
        </p:txBody>
      </p:sp>
    </p:spTree>
    <p:extLst>
      <p:ext uri="{BB962C8B-B14F-4D97-AF65-F5344CB8AC3E}">
        <p14:creationId xmlns:p14="http://schemas.microsoft.com/office/powerpoint/2010/main" val="689477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cience.sciencemag.org/content/early/2020/04/14/science.abb5793"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vid19.healthdata.org/united-states-of-america"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cdc.gov/coronavirus/2019-ncov/covid-data/pdf/2020-04-13-state-plots-no-ens.pdf" TargetMode="External"/><Relationship Id="rId5" Type="http://schemas.openxmlformats.org/officeDocument/2006/relationships/hyperlink" Target="https://covid-19.tacc.utexas.edu/projections/" TargetMode="External"/><Relationship Id="rId4" Type="http://schemas.openxmlformats.org/officeDocument/2006/relationships/hyperlink" Target="https://covid19.gleamproject.org/"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dc.gov/coronavirus/2019-ncov/covid-data/forecasting-us.html#cu"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lewuathe.com/covid-19-dynamics-with-sir-model.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Basic_reproduction_number"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ivethirtyeight.com/features/why-its-so-freaking-hard-to-make-a-good-covid-19-mode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closer to Italy, will keep growing and flattening but will take time to get to the flat part similar to china/south </a:t>
            </a:r>
            <a:r>
              <a:rPr lang="en-US" dirty="0" err="1"/>
              <a:t>korea</a:t>
            </a:r>
            <a:r>
              <a:rPr lang="en-US" dirty="0"/>
              <a:t> </a:t>
            </a:r>
          </a:p>
          <a:p>
            <a:endParaRPr lang="en-US" dirty="0"/>
          </a:p>
          <a:p>
            <a:r>
              <a:rPr lang="en-US" dirty="0"/>
              <a:t>Confirmed cases, lack of testing total incidence in US? Curve would be higher with accurate testing</a:t>
            </a:r>
          </a:p>
          <a:p>
            <a:endParaRPr lang="en-US" dirty="0"/>
          </a:p>
          <a:p>
            <a:r>
              <a:rPr lang="en-US" dirty="0"/>
              <a:t>South </a:t>
            </a:r>
            <a:r>
              <a:rPr lang="en-US" dirty="0" err="1"/>
              <a:t>korea</a:t>
            </a:r>
            <a:r>
              <a:rPr lang="en-US" dirty="0"/>
              <a:t> good testing; epi was following cases in Taiwan/south </a:t>
            </a:r>
            <a:r>
              <a:rPr lang="en-US" dirty="0" err="1"/>
              <a:t>korea</a:t>
            </a:r>
            <a:r>
              <a:rPr lang="en-US" dirty="0"/>
              <a:t>, tracking w/ phones and cultural differences, social distancing enforced; </a:t>
            </a:r>
          </a:p>
          <a:p>
            <a:endParaRPr lang="en-US" dirty="0"/>
          </a:p>
        </p:txBody>
      </p:sp>
      <p:sp>
        <p:nvSpPr>
          <p:cNvPr id="4" name="Slide Number Placeholder 3"/>
          <p:cNvSpPr>
            <a:spLocks noGrp="1"/>
          </p:cNvSpPr>
          <p:nvPr>
            <p:ph type="sldNum" sz="quarter" idx="5"/>
          </p:nvPr>
        </p:nvSpPr>
        <p:spPr/>
        <p:txBody>
          <a:bodyPr/>
          <a:lstStyle/>
          <a:p>
            <a:fld id="{9773A90D-240D-EA40-A6B4-87AA521D84C5}" type="slidenum">
              <a:rPr lang="en-US" smtClean="0"/>
              <a:t>5</a:t>
            </a:fld>
            <a:endParaRPr lang="en-US"/>
          </a:p>
        </p:txBody>
      </p:sp>
    </p:spTree>
    <p:extLst>
      <p:ext uri="{BB962C8B-B14F-4D97-AF65-F5344CB8AC3E}">
        <p14:creationId xmlns:p14="http://schemas.microsoft.com/office/powerpoint/2010/main" val="696518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flatine</a:t>
            </a:r>
            <a:r>
              <a:rPr lang="en-US" dirty="0"/>
              <a:t> we’re following now is assuming an 83% social distancing. </a:t>
            </a:r>
          </a:p>
          <a:p>
            <a:endParaRPr lang="en-US" dirty="0"/>
          </a:p>
          <a:p>
            <a:r>
              <a:rPr lang="en-US" dirty="0"/>
              <a:t>What we had before was 15-30-15% in a stepwise fashion. </a:t>
            </a:r>
          </a:p>
          <a:p>
            <a:endParaRPr lang="en-US" dirty="0"/>
          </a:p>
          <a:p>
            <a:r>
              <a:rPr lang="en-US" dirty="0"/>
              <a:t>The other parameters we changed included LOS (10-&gt;5) , ICU LOS (11-9). People and regions matter. </a:t>
            </a:r>
          </a:p>
          <a:p>
            <a:endParaRPr lang="en-US" dirty="0"/>
          </a:p>
          <a:p>
            <a:r>
              <a:rPr lang="en-US" dirty="0"/>
              <a:t>Why did this happen? Buffalo has a lower population density, public transport is not as prevalent and there are not as many public gathering places as NYC or Hunan. In NYC/Hunan people are stacked on top of each other. There are cultural differences. </a:t>
            </a:r>
          </a:p>
          <a:p>
            <a:endParaRPr lang="en-US" dirty="0"/>
          </a:p>
          <a:p>
            <a:r>
              <a:rPr lang="en-US" dirty="0"/>
              <a:t>Better lucky than good. </a:t>
            </a:r>
          </a:p>
          <a:p>
            <a:endParaRPr lang="en-US" dirty="0"/>
          </a:p>
          <a:p>
            <a:r>
              <a:rPr lang="en-US" dirty="0"/>
              <a:t>We were fortunate that we were behind NYC and knew that we had to prepare. When NYC had 100 cases, we had 3 – that’s when we started closing things. Our interventions were early and durable. </a:t>
            </a:r>
          </a:p>
          <a:p>
            <a:endParaRPr lang="en-US" dirty="0"/>
          </a:p>
          <a:p>
            <a:r>
              <a:rPr lang="en-US" dirty="0"/>
              <a:t>What happens in the future when social distancing ends?</a:t>
            </a:r>
          </a:p>
          <a:p>
            <a:endParaRPr lang="en-US" dirty="0"/>
          </a:p>
          <a:p>
            <a:r>
              <a:rPr lang="en-US" dirty="0"/>
              <a:t>The peak is earlier and slightly higher if we reduce social distancing by 75%. Really not that drastic.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773A90D-240D-EA40-A6B4-87AA521D84C5}" type="slidenum">
              <a:rPr lang="en-US" smtClean="0"/>
              <a:t>17</a:t>
            </a:fld>
            <a:endParaRPr lang="en-US"/>
          </a:p>
        </p:txBody>
      </p:sp>
    </p:spTree>
    <p:extLst>
      <p:ext uri="{BB962C8B-B14F-4D97-AF65-F5344CB8AC3E}">
        <p14:creationId xmlns:p14="http://schemas.microsoft.com/office/powerpoint/2010/main" val="1869566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https://science.sciencemag.org/content/early/2020/04/14/science.abb5793</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Abstract</a:t>
            </a:r>
          </a:p>
          <a:p>
            <a:r>
              <a:rPr lang="en-US" sz="1200" b="0" i="0" kern="1200" dirty="0">
                <a:solidFill>
                  <a:schemeClr val="tx1"/>
                </a:solidFill>
                <a:effectLst/>
                <a:latin typeface="+mn-lt"/>
                <a:ea typeface="+mn-ea"/>
                <a:cs typeface="+mn-cs"/>
              </a:rPr>
              <a:t>It is urgent to understand the future of severe acute respiratory syndrome–coronavirus 2 (SARS-CoV-2) transmission. We used estimates of seasonality, immunity, and cross-immunity for </a:t>
            </a:r>
            <a:r>
              <a:rPr lang="en-US" sz="1200" b="0" i="0" kern="1200" dirty="0" err="1">
                <a:solidFill>
                  <a:schemeClr val="tx1"/>
                </a:solidFill>
                <a:effectLst/>
                <a:latin typeface="+mn-lt"/>
                <a:ea typeface="+mn-ea"/>
                <a:cs typeface="+mn-cs"/>
              </a:rPr>
              <a:t>betacoronaviruses</a:t>
            </a:r>
            <a:r>
              <a:rPr lang="en-US" sz="1200" b="0" i="0" kern="1200" dirty="0">
                <a:solidFill>
                  <a:schemeClr val="tx1"/>
                </a:solidFill>
                <a:effectLst/>
                <a:latin typeface="+mn-lt"/>
                <a:ea typeface="+mn-ea"/>
                <a:cs typeface="+mn-cs"/>
              </a:rPr>
              <a:t> OC43 and HKU1 from time series data from the USA to inform a model of SARS-CoV-2 transmission. We projected that recurrent wintertime outbreaks of SARS-CoV-2 will probably occur after the initial, most severe pandemic wave. Absent other interventions, a key metric for the success of social distancing is whether critical care capacities are exceeded. To avoid this, prolonged or intermittent social distancing may be necessary into 2022. Additional interventions, including expanded critical care capacity and an effective therapeutic, would improve the success of intermittent distancing and hasten the acquisition of herd immunity. Longitudinal serological studies are urgently needed to determine the extent and duration of immunity to SARS-CoV-2. Even in the event of apparent elimination, SARS-CoV-2 surveillance should be maintained since a resurgence in contagion could be possible as late as 2024.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 5</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One-time social distancing scenarios with seasonal transmission.</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to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Simulated prevalence, assuming strong seasonal forcing (wintertime </a:t>
            </a:r>
            <a:r>
              <a:rPr lang="en-US" sz="1200" b="0" i="1" kern="1200" dirty="0">
                <a:solidFill>
                  <a:schemeClr val="tx1"/>
                </a:solidFill>
                <a:effectLst/>
                <a:latin typeface="+mn-lt"/>
                <a:ea typeface="+mn-ea"/>
                <a:cs typeface="+mn-cs"/>
              </a:rPr>
              <a:t>R</a:t>
            </a:r>
            <a:r>
              <a:rPr lang="en-US" sz="1200" b="0" i="1"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 2.2, summertime </a:t>
            </a:r>
            <a:r>
              <a:rPr lang="en-US" sz="1200" b="0" i="1" kern="1200" dirty="0">
                <a:solidFill>
                  <a:schemeClr val="tx1"/>
                </a:solidFill>
                <a:effectLst/>
                <a:latin typeface="+mn-lt"/>
                <a:ea typeface="+mn-ea"/>
                <a:cs typeface="+mn-cs"/>
              </a:rPr>
              <a:t>R</a:t>
            </a:r>
            <a:r>
              <a:rPr lang="en-US" sz="1200" b="0" i="1"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 1.3, or 40% decline), of COVID-19 infections (solid) and critical COVID-19 cases (dashed) following establishment on 11 March 2020 with a period of social distancing (shaded blue region) instated two weeks later, with the duration of social distancing lasting (A) four weeks, (B) eight weeks, (C) twelve weeks, (D) twenty weeks, and (E) indefinitely (see fig. S13 for a scenario with wintertime </a:t>
            </a:r>
            <a:r>
              <a:rPr lang="en-US" sz="1200" b="0" i="1" kern="1200" dirty="0">
                <a:solidFill>
                  <a:schemeClr val="tx1"/>
                </a:solidFill>
                <a:effectLst/>
                <a:latin typeface="+mn-lt"/>
                <a:ea typeface="+mn-ea"/>
                <a:cs typeface="+mn-cs"/>
              </a:rPr>
              <a:t>R</a:t>
            </a:r>
            <a:r>
              <a:rPr lang="en-US" sz="1200" b="0" i="1"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 2.6). The effectiveness of social distancing varied from none to a 60% reduction in </a:t>
            </a:r>
            <a:r>
              <a:rPr lang="en-US" sz="1200" b="0" i="1" kern="1200" dirty="0">
                <a:solidFill>
                  <a:schemeClr val="tx1"/>
                </a:solidFill>
                <a:effectLst/>
                <a:latin typeface="+mn-lt"/>
                <a:ea typeface="+mn-ea"/>
                <a:cs typeface="+mn-cs"/>
              </a:rPr>
              <a:t>R</a:t>
            </a:r>
            <a:r>
              <a:rPr lang="en-US" sz="1200" b="0" i="1"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Cumulative infection sizes are depicted beside each prevalence plot (</a:t>
            </a:r>
            <a:r>
              <a:rPr lang="en-US" sz="1200" b="1"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to </a:t>
            </a:r>
            <a:r>
              <a:rPr lang="en-US" sz="1200" b="1" i="0" kern="1200" dirty="0">
                <a:solidFill>
                  <a:schemeClr val="tx1"/>
                </a:solidFill>
                <a:effectLst/>
                <a:latin typeface="+mn-lt"/>
                <a:ea typeface="+mn-ea"/>
                <a:cs typeface="+mn-cs"/>
              </a:rPr>
              <a:t>J</a:t>
            </a:r>
            <a:r>
              <a:rPr lang="en-US" sz="1200" b="0" i="0" kern="1200" dirty="0">
                <a:solidFill>
                  <a:schemeClr val="tx1"/>
                </a:solidFill>
                <a:effectLst/>
                <a:latin typeface="+mn-lt"/>
                <a:ea typeface="+mn-ea"/>
                <a:cs typeface="+mn-cs"/>
              </a:rPr>
              <a:t>) with the herd immunity threshold (horizontal black bar). Preventing widespread infection during the summer can flatten and prolong the epidemic but can also lead to a high density of susceptible individuals who could become infected in an intense autumn wave.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 6</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Intermittent social distancing scenarios with current and expanded critical care capacity.</a:t>
            </a:r>
            <a:r>
              <a:rPr lang="en-US" sz="1200" b="0" i="0" kern="1200" dirty="0">
                <a:solidFill>
                  <a:schemeClr val="tx1"/>
                </a:solidFill>
                <a:effectLst/>
                <a:latin typeface="+mn-lt"/>
                <a:ea typeface="+mn-ea"/>
                <a:cs typeface="+mn-cs"/>
              </a:rPr>
              <a:t>SARS-Cov-2 prevalence (black curves) and critical cases (red curves) under intermittent social distancing (shaded blue regions) without seasonal forcing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and with seasonal forcing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Distancing yields a 60% reduction in </a:t>
            </a:r>
            <a:r>
              <a:rPr lang="en-US" sz="1200" b="0" i="1" kern="1200" dirty="0">
                <a:solidFill>
                  <a:schemeClr val="tx1"/>
                </a:solidFill>
                <a:effectLst/>
                <a:latin typeface="+mn-lt"/>
                <a:ea typeface="+mn-ea"/>
                <a:cs typeface="+mn-cs"/>
              </a:rPr>
              <a:t>R</a:t>
            </a:r>
            <a:r>
              <a:rPr lang="en-US" sz="1200" b="0" i="1"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Critical care capacity is depicted by the solid horizontal black bars, and the on/off thresholds for social distancing are depicted by the dashed horizontal lines. (A) and (B) are the scenarios with current US critical care capacity and (C) and (D) are the scenarios with double the current critical care capacity. The maximal wintertime </a:t>
            </a:r>
            <a:r>
              <a:rPr lang="en-US" sz="1200" b="0" i="1" kern="1200" dirty="0">
                <a:solidFill>
                  <a:schemeClr val="tx1"/>
                </a:solidFill>
                <a:effectLst/>
                <a:latin typeface="+mn-lt"/>
                <a:ea typeface="+mn-ea"/>
                <a:cs typeface="+mn-cs"/>
              </a:rPr>
              <a:t>R</a:t>
            </a:r>
            <a:r>
              <a:rPr lang="en-US" sz="1200" b="0" i="1"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is 2.2 and for the seasonal scenarios the summertime </a:t>
            </a:r>
            <a:r>
              <a:rPr lang="en-US" sz="1200" b="0" i="1" kern="1200" dirty="0">
                <a:solidFill>
                  <a:schemeClr val="tx1"/>
                </a:solidFill>
                <a:effectLst/>
                <a:latin typeface="+mn-lt"/>
                <a:ea typeface="+mn-ea"/>
                <a:cs typeface="+mn-cs"/>
              </a:rPr>
              <a:t>R</a:t>
            </a:r>
            <a:r>
              <a:rPr lang="en-US" sz="1200" b="0" i="1" kern="1200" baseline="-250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is 1.3 (40% decline). Prevalence is in black and critical care cases are in red. To the right of each main plot (</a:t>
            </a:r>
            <a:r>
              <a:rPr lang="en-US" sz="1200" b="1"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to </a:t>
            </a:r>
            <a:r>
              <a:rPr lang="en-US" sz="1200" b="1"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 the proportion immune over time is depicted in green with the herd immunity threshold (horizontal black bar).</a:t>
            </a:r>
          </a:p>
          <a:p>
            <a:endParaRPr lang="en-US" dirty="0"/>
          </a:p>
          <a:p>
            <a:endParaRPr lang="en-US" dirty="0"/>
          </a:p>
        </p:txBody>
      </p:sp>
      <p:sp>
        <p:nvSpPr>
          <p:cNvPr id="4" name="Slide Number Placeholder 3"/>
          <p:cNvSpPr>
            <a:spLocks noGrp="1"/>
          </p:cNvSpPr>
          <p:nvPr>
            <p:ph type="sldNum" sz="quarter" idx="5"/>
          </p:nvPr>
        </p:nvSpPr>
        <p:spPr/>
        <p:txBody>
          <a:bodyPr/>
          <a:lstStyle/>
          <a:p>
            <a:fld id="{9773A90D-240D-EA40-A6B4-87AA521D84C5}" type="slidenum">
              <a:rPr lang="en-US" smtClean="0"/>
              <a:t>18</a:t>
            </a:fld>
            <a:endParaRPr lang="en-US"/>
          </a:p>
        </p:txBody>
      </p:sp>
    </p:spTree>
    <p:extLst>
      <p:ext uri="{BB962C8B-B14F-4D97-AF65-F5344CB8AC3E}">
        <p14:creationId xmlns:p14="http://schemas.microsoft.com/office/powerpoint/2010/main" val="3251672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https://medium.com/@tomaspueyo/coronavirus-the-hammer-and-the-dance-be9337092b56</a:t>
            </a:r>
          </a:p>
          <a:p>
            <a:r>
              <a:rPr lang="en-US" dirty="0"/>
              <a:t>https://medium.com/@tomaspueyo/coronavirus-act-today-or-people-will-die-f4d3d9cd99ca</a:t>
            </a:r>
          </a:p>
          <a:p>
            <a:r>
              <a:rPr lang="en-US" dirty="0"/>
              <a:t>https://www.worldometers.info/coronavirus/</a:t>
            </a:r>
          </a:p>
          <a:p>
            <a:r>
              <a:rPr lang="en-US" dirty="0"/>
              <a:t>https://www.worldometers.info/coronavirus/country/us/</a:t>
            </a:r>
          </a:p>
          <a:p>
            <a:r>
              <a:rPr lang="en-US" dirty="0"/>
              <a:t>[1] https://www.imperial.ac.uk/media/imperial-college/medicine/sph/ide/gida-fellowships/Imperial-College-COVID19-NPI-modelling-16-03-2020.pdf</a:t>
            </a:r>
          </a:p>
          <a:p>
            <a:r>
              <a:rPr lang="en-US" dirty="0"/>
              <a:t>[2] http://predictivehealthcare.pennmedicine.org/2020/03/18/compare-chime.html</a:t>
            </a:r>
          </a:p>
          <a:p>
            <a:r>
              <a:rPr lang="en-US" dirty="0"/>
              <a:t>Average interactions per day are 12. Adults have family (40%), non-essential (70%. Kids have school (70%), non-essential(12%), essential (12%)</a:t>
            </a:r>
          </a:p>
          <a:p>
            <a:r>
              <a:rPr lang="en-US" dirty="0"/>
              <a:t>[3] https://www.gstatic.com/covid19/mobility/2020-03-29_US_New_York_Mobility_Report_en.pdf</a:t>
            </a:r>
          </a:p>
          <a:p>
            <a:r>
              <a:rPr lang="en-US" dirty="0"/>
              <a:t>[4] </a:t>
            </a:r>
            <a:r>
              <a:rPr lang="en-US" sz="1200" kern="1200" dirty="0">
                <a:solidFill>
                  <a:schemeClr val="tx1"/>
                </a:solidFill>
                <a:effectLst/>
                <a:latin typeface="+mn-lt"/>
                <a:ea typeface="+mn-ea"/>
                <a:cs typeface="+mn-cs"/>
              </a:rPr>
              <a:t>Impact of school closures for COVID-19 on the US health-care workforce and net mortality: a modelling study; https://www.thelancet.com/pdfs/journals/lanpub/PIIS2468-2667(20)30082-7.pdf </a:t>
            </a:r>
          </a:p>
          <a:p>
            <a:r>
              <a:rPr lang="en-US" sz="1200" kern="1200" dirty="0">
                <a:solidFill>
                  <a:schemeClr val="tx1"/>
                </a:solidFill>
                <a:effectLst/>
                <a:latin typeface="+mn-lt"/>
                <a:ea typeface="+mn-ea"/>
                <a:cs typeface="+mn-cs"/>
              </a:rPr>
              <a:t>[5] Estimates of the severity of COVID-19disease; https://www.medrxiv.org/content/10.1101/2020.03.09.20033357v1.full.pdf </a:t>
            </a:r>
            <a:endParaRPr lang="en-US" dirty="0"/>
          </a:p>
        </p:txBody>
      </p:sp>
      <p:sp>
        <p:nvSpPr>
          <p:cNvPr id="4" name="Slide Number Placeholder 3"/>
          <p:cNvSpPr>
            <a:spLocks noGrp="1"/>
          </p:cNvSpPr>
          <p:nvPr>
            <p:ph type="sldNum" sz="quarter" idx="5"/>
          </p:nvPr>
        </p:nvSpPr>
        <p:spPr/>
        <p:txBody>
          <a:bodyPr/>
          <a:lstStyle/>
          <a:p>
            <a:fld id="{8FEB929E-6D48-4D2C-9616-9B43460312EC}" type="slidenum">
              <a:rPr lang="en-US" smtClean="0"/>
              <a:t>20</a:t>
            </a:fld>
            <a:endParaRPr lang="en-US"/>
          </a:p>
        </p:txBody>
      </p:sp>
    </p:spTree>
    <p:extLst>
      <p:ext uri="{BB962C8B-B14F-4D97-AF65-F5344CB8AC3E}">
        <p14:creationId xmlns:p14="http://schemas.microsoft.com/office/powerpoint/2010/main" val="2371244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be in between the two peaks of </a:t>
            </a:r>
            <a:r>
              <a:rPr lang="en-US" dirty="0" err="1"/>
              <a:t>Upenn</a:t>
            </a:r>
            <a:r>
              <a:rPr lang="en-US" dirty="0"/>
              <a:t> due to our slower transition to social distancing compared to starting at 0 or 30% for the whole model. </a:t>
            </a:r>
          </a:p>
        </p:txBody>
      </p:sp>
      <p:sp>
        <p:nvSpPr>
          <p:cNvPr id="4" name="Slide Number Placeholder 3"/>
          <p:cNvSpPr>
            <a:spLocks noGrp="1"/>
          </p:cNvSpPr>
          <p:nvPr>
            <p:ph type="sldNum" sz="quarter" idx="5"/>
          </p:nvPr>
        </p:nvSpPr>
        <p:spPr/>
        <p:txBody>
          <a:bodyPr/>
          <a:lstStyle/>
          <a:p>
            <a:fld id="{8FEB929E-6D48-4D2C-9616-9B43460312EC}" type="slidenum">
              <a:rPr lang="en-US" smtClean="0"/>
              <a:t>23</a:t>
            </a:fld>
            <a:endParaRPr lang="en-US"/>
          </a:p>
        </p:txBody>
      </p:sp>
    </p:spTree>
    <p:extLst>
      <p:ext uri="{BB962C8B-B14F-4D97-AF65-F5344CB8AC3E}">
        <p14:creationId xmlns:p14="http://schemas.microsoft.com/office/powerpoint/2010/main" val="719116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in peaks appears much higher compared to the </a:t>
            </a:r>
            <a:r>
              <a:rPr lang="en-US" dirty="0" err="1"/>
              <a:t>Upenn</a:t>
            </a:r>
            <a:r>
              <a:rPr lang="en-US" dirty="0"/>
              <a:t> as the social distancing that they apply is for the whole model and not step-wise.</a:t>
            </a:r>
          </a:p>
          <a:p>
            <a:r>
              <a:rPr lang="en-US" dirty="0"/>
              <a:t>You can observe that the SEIR model with 0% SD peaks at the same number, just slight difference in time. 1 week difference. </a:t>
            </a:r>
          </a:p>
        </p:txBody>
      </p:sp>
      <p:sp>
        <p:nvSpPr>
          <p:cNvPr id="4" name="Slide Number Placeholder 3"/>
          <p:cNvSpPr>
            <a:spLocks noGrp="1"/>
          </p:cNvSpPr>
          <p:nvPr>
            <p:ph type="sldNum" sz="quarter" idx="5"/>
          </p:nvPr>
        </p:nvSpPr>
        <p:spPr/>
        <p:txBody>
          <a:bodyPr/>
          <a:lstStyle/>
          <a:p>
            <a:fld id="{8FEB929E-6D48-4D2C-9616-9B43460312EC}" type="slidenum">
              <a:rPr lang="en-US" smtClean="0"/>
              <a:t>24</a:t>
            </a:fld>
            <a:endParaRPr lang="en-US"/>
          </a:p>
        </p:txBody>
      </p:sp>
    </p:spTree>
    <p:extLst>
      <p:ext uri="{BB962C8B-B14F-4D97-AF65-F5344CB8AC3E}">
        <p14:creationId xmlns:p14="http://schemas.microsoft.com/office/powerpoint/2010/main" val="195104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in NYC</a:t>
            </a:r>
          </a:p>
          <a:p>
            <a:endParaRPr lang="en-US" dirty="0"/>
          </a:p>
          <a:p>
            <a:r>
              <a:rPr lang="en-US" dirty="0"/>
              <a:t>Huge difference in confirmed cases in different regions</a:t>
            </a:r>
          </a:p>
        </p:txBody>
      </p:sp>
      <p:sp>
        <p:nvSpPr>
          <p:cNvPr id="4" name="Slide Number Placeholder 3"/>
          <p:cNvSpPr>
            <a:spLocks noGrp="1"/>
          </p:cNvSpPr>
          <p:nvPr>
            <p:ph type="sldNum" sz="quarter" idx="5"/>
          </p:nvPr>
        </p:nvSpPr>
        <p:spPr/>
        <p:txBody>
          <a:bodyPr/>
          <a:lstStyle/>
          <a:p>
            <a:fld id="{9773A90D-240D-EA40-A6B4-87AA521D84C5}" type="slidenum">
              <a:rPr lang="en-US" smtClean="0"/>
              <a:t>6</a:t>
            </a:fld>
            <a:endParaRPr lang="en-US"/>
          </a:p>
        </p:txBody>
      </p:sp>
    </p:spTree>
    <p:extLst>
      <p:ext uri="{BB962C8B-B14F-4D97-AF65-F5344CB8AC3E}">
        <p14:creationId xmlns:p14="http://schemas.microsoft.com/office/powerpoint/2010/main" val="207285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IHME: </a:t>
            </a:r>
            <a:r>
              <a:rPr lang="en-US" dirty="0">
                <a:hlinkClick r:id="rId3"/>
              </a:rPr>
              <a:t>https://covid19.healthdata.org/united-states-of-America</a:t>
            </a:r>
            <a:endParaRPr lang="en-US" dirty="0"/>
          </a:p>
          <a:p>
            <a:endParaRPr lang="en-US" dirty="0"/>
          </a:p>
          <a:p>
            <a:r>
              <a:rPr lang="en-US" dirty="0"/>
              <a:t>MOBS (Northeastern): </a:t>
            </a:r>
            <a:r>
              <a:rPr lang="en-US" dirty="0">
                <a:hlinkClick r:id="rId4"/>
              </a:rPr>
              <a:t>https://covid19.gleamproject.org/</a:t>
            </a:r>
            <a:endParaRPr lang="en-US" dirty="0"/>
          </a:p>
          <a:p>
            <a:endParaRPr lang="en-US" dirty="0"/>
          </a:p>
          <a:p>
            <a:r>
              <a:rPr lang="en-US" dirty="0"/>
              <a:t>UT Austin TACC: </a:t>
            </a:r>
            <a:r>
              <a:rPr lang="en-US" dirty="0">
                <a:hlinkClick r:id="rId5"/>
              </a:rPr>
              <a:t>https://covid-19.tacc.utexas.edu/projections/</a:t>
            </a:r>
            <a:endParaRPr lang="en-US" dirty="0"/>
          </a:p>
          <a:p>
            <a:endParaRPr lang="en-US" dirty="0"/>
          </a:p>
          <a:p>
            <a:r>
              <a:rPr lang="en-US" dirty="0"/>
              <a:t>NY graph/State Level Graphs: </a:t>
            </a:r>
            <a:r>
              <a:rPr lang="en-US" dirty="0">
                <a:hlinkClick r:id="rId6"/>
              </a:rPr>
              <a:t>https://www.cdc.gov/coronavirus/2019-ncov/covid-data/pdf/2020-04-13-state-plots-no-ens.pdf</a:t>
            </a:r>
            <a:endParaRPr lang="en-US" dirty="0"/>
          </a:p>
          <a:p>
            <a:endParaRPr lang="en-US" dirty="0"/>
          </a:p>
        </p:txBody>
      </p:sp>
      <p:sp>
        <p:nvSpPr>
          <p:cNvPr id="4" name="Slide Number Placeholder 3"/>
          <p:cNvSpPr>
            <a:spLocks noGrp="1"/>
          </p:cNvSpPr>
          <p:nvPr>
            <p:ph type="sldNum" sz="quarter" idx="5"/>
          </p:nvPr>
        </p:nvSpPr>
        <p:spPr/>
        <p:txBody>
          <a:bodyPr/>
          <a:lstStyle/>
          <a:p>
            <a:fld id="{9773A90D-240D-EA40-A6B4-87AA521D84C5}" type="slidenum">
              <a:rPr lang="en-US" smtClean="0"/>
              <a:t>7</a:t>
            </a:fld>
            <a:endParaRPr lang="en-US"/>
          </a:p>
        </p:txBody>
      </p:sp>
    </p:spTree>
    <p:extLst>
      <p:ext uri="{BB962C8B-B14F-4D97-AF65-F5344CB8AC3E}">
        <p14:creationId xmlns:p14="http://schemas.microsoft.com/office/powerpoint/2010/main" val="4276032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https://www.cdc.gov/coronavirus/2019-ncov/covid-data/forecasting-us.html#cu</a:t>
            </a:r>
            <a:endParaRPr lang="en-US" dirty="0"/>
          </a:p>
          <a:p>
            <a:endParaRPr lang="en-US" dirty="0"/>
          </a:p>
        </p:txBody>
      </p:sp>
      <p:sp>
        <p:nvSpPr>
          <p:cNvPr id="4" name="Slide Number Placeholder 3"/>
          <p:cNvSpPr>
            <a:spLocks noGrp="1"/>
          </p:cNvSpPr>
          <p:nvPr>
            <p:ph type="sldNum" sz="quarter" idx="5"/>
          </p:nvPr>
        </p:nvSpPr>
        <p:spPr/>
        <p:txBody>
          <a:bodyPr/>
          <a:lstStyle/>
          <a:p>
            <a:fld id="{9773A90D-240D-EA40-A6B4-87AA521D84C5}" type="slidenum">
              <a:rPr lang="en-US" smtClean="0"/>
              <a:t>8</a:t>
            </a:fld>
            <a:endParaRPr lang="en-US"/>
          </a:p>
        </p:txBody>
      </p:sp>
    </p:spTree>
    <p:extLst>
      <p:ext uri="{BB962C8B-B14F-4D97-AF65-F5344CB8AC3E}">
        <p14:creationId xmlns:p14="http://schemas.microsoft.com/office/powerpoint/2010/main" val="335444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Deterministic vs stochastic</a:t>
            </a:r>
          </a:p>
          <a:p>
            <a:endParaRPr lang="en-US" dirty="0">
              <a:hlinkClick r:id="rId3"/>
            </a:endParaRPr>
          </a:p>
          <a:p>
            <a:r>
              <a:rPr lang="en-US" dirty="0">
                <a:hlinkClick r:id="rId3"/>
              </a:rPr>
              <a:t>Stochastic == individual patterns</a:t>
            </a:r>
          </a:p>
          <a:p>
            <a:endParaRPr lang="en-US" dirty="0">
              <a:hlinkClick r:id="rId3"/>
            </a:endParaRPr>
          </a:p>
          <a:p>
            <a:r>
              <a:rPr lang="en-US" dirty="0">
                <a:hlinkClick r:id="rId3"/>
              </a:rPr>
              <a:t>https://www.lewuathe.com/covid-19-dynamics-with-sir-model.html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R0 is </a:t>
            </a:r>
            <a:r>
              <a:rPr lang="en-US" sz="1200" b="0" i="0" kern="1200" dirty="0" err="1">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called a </a:t>
            </a:r>
            <a:r>
              <a:rPr lang="en-US" sz="1200" b="1" i="0" u="sng" kern="1200" dirty="0">
                <a:solidFill>
                  <a:schemeClr val="tx1"/>
                </a:solidFill>
                <a:effectLst/>
                <a:latin typeface="+mn-lt"/>
                <a:ea typeface="+mn-ea"/>
                <a:cs typeface="+mn-cs"/>
                <a:hlinkClick r:id="rId4"/>
              </a:rPr>
              <a:t>basic reproduction number</a:t>
            </a:r>
            <a:r>
              <a:rPr lang="en-US" sz="1200" b="0" i="0" kern="1200" dirty="0">
                <a:solidFill>
                  <a:schemeClr val="tx1"/>
                </a:solidFill>
                <a:effectLst/>
                <a:latin typeface="+mn-lt"/>
                <a:ea typeface="+mn-ea"/>
                <a:cs typeface="+mn-cs"/>
              </a:rPr>
              <a:t>. R0 is the average number of people infected from one other person. If it is high, the probability of pandemic is also higher. The number is also used to estimate the herd immune threshold (HIT). If the basic reproduction number multiplied by the percentage of non-immune people (susceptible) is equal to 1, it indicates the balanced state.</a:t>
            </a:r>
            <a:endParaRPr lang="en-US" dirty="0"/>
          </a:p>
        </p:txBody>
      </p:sp>
      <p:sp>
        <p:nvSpPr>
          <p:cNvPr id="4" name="Slide Number Placeholder 3"/>
          <p:cNvSpPr>
            <a:spLocks noGrp="1"/>
          </p:cNvSpPr>
          <p:nvPr>
            <p:ph type="sldNum" sz="quarter" idx="5"/>
          </p:nvPr>
        </p:nvSpPr>
        <p:spPr/>
        <p:txBody>
          <a:bodyPr/>
          <a:lstStyle/>
          <a:p>
            <a:fld id="{9773A90D-240D-EA40-A6B4-87AA521D84C5}" type="slidenum">
              <a:rPr lang="en-US" smtClean="0"/>
              <a:t>9</a:t>
            </a:fld>
            <a:endParaRPr lang="en-US"/>
          </a:p>
        </p:txBody>
      </p:sp>
    </p:spTree>
    <p:extLst>
      <p:ext uri="{BB962C8B-B14F-4D97-AF65-F5344CB8AC3E}">
        <p14:creationId xmlns:p14="http://schemas.microsoft.com/office/powerpoint/2010/main" val="933605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Virus is mutating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https://fivethirtyeight.com/features/why-its-so-freaking-hard-to-make-a-good-covid-19-model/</a:t>
            </a:r>
            <a:endParaRPr lang="en-US" dirty="0"/>
          </a:p>
          <a:p>
            <a:endParaRPr lang="en-US" dirty="0"/>
          </a:p>
        </p:txBody>
      </p:sp>
      <p:sp>
        <p:nvSpPr>
          <p:cNvPr id="4" name="Slide Number Placeholder 3"/>
          <p:cNvSpPr>
            <a:spLocks noGrp="1"/>
          </p:cNvSpPr>
          <p:nvPr>
            <p:ph type="sldNum" sz="quarter" idx="5"/>
          </p:nvPr>
        </p:nvSpPr>
        <p:spPr/>
        <p:txBody>
          <a:bodyPr/>
          <a:lstStyle/>
          <a:p>
            <a:fld id="{9773A90D-240D-EA40-A6B4-87AA521D84C5}" type="slidenum">
              <a:rPr lang="en-US" smtClean="0"/>
              <a:t>10</a:t>
            </a:fld>
            <a:endParaRPr lang="en-US"/>
          </a:p>
        </p:txBody>
      </p:sp>
    </p:spTree>
    <p:extLst>
      <p:ext uri="{BB962C8B-B14F-4D97-AF65-F5344CB8AC3E}">
        <p14:creationId xmlns:p14="http://schemas.microsoft.com/office/powerpoint/2010/main" val="415424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yeah</a:t>
            </a:r>
          </a:p>
          <a:p>
            <a:endParaRPr lang="en-US" dirty="0"/>
          </a:p>
          <a:p>
            <a:r>
              <a:rPr lang="en-US" dirty="0"/>
              <a:t>But the peak has a </a:t>
            </a:r>
            <a:r>
              <a:rPr lang="en-US" dirty="0" err="1"/>
              <a:t>downlope</a:t>
            </a:r>
            <a:r>
              <a:rPr lang="en-US" dirty="0"/>
              <a:t> this is all assuming continued social distancing</a:t>
            </a:r>
          </a:p>
          <a:p>
            <a:endParaRPr lang="en-US" dirty="0"/>
          </a:p>
          <a:p>
            <a:r>
              <a:rPr lang="en-US" dirty="0"/>
              <a:t>So what about the future and second peaks</a:t>
            </a:r>
          </a:p>
        </p:txBody>
      </p:sp>
      <p:sp>
        <p:nvSpPr>
          <p:cNvPr id="4" name="Slide Number Placeholder 3"/>
          <p:cNvSpPr>
            <a:spLocks noGrp="1"/>
          </p:cNvSpPr>
          <p:nvPr>
            <p:ph type="sldNum" sz="quarter" idx="5"/>
          </p:nvPr>
        </p:nvSpPr>
        <p:spPr/>
        <p:txBody>
          <a:bodyPr/>
          <a:lstStyle/>
          <a:p>
            <a:fld id="{9773A90D-240D-EA40-A6B4-87AA521D84C5}" type="slidenum">
              <a:rPr lang="en-US" smtClean="0"/>
              <a:t>12</a:t>
            </a:fld>
            <a:endParaRPr lang="en-US"/>
          </a:p>
        </p:txBody>
      </p:sp>
    </p:spTree>
    <p:extLst>
      <p:ext uri="{BB962C8B-B14F-4D97-AF65-F5344CB8AC3E}">
        <p14:creationId xmlns:p14="http://schemas.microsoft.com/office/powerpoint/2010/main" val="530179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sensitive assumption is beta or rate of transmission since it is dependent. </a:t>
            </a:r>
          </a:p>
          <a:p>
            <a:endParaRPr lang="en-US" dirty="0"/>
          </a:p>
          <a:p>
            <a:r>
              <a:rPr lang="en-US" dirty="0"/>
              <a:t>We used our local data to make best guesses towards fatality rate, hospitalization rate, mean hospital day rate and social distancing (based on google trends analysis). </a:t>
            </a:r>
          </a:p>
          <a:p>
            <a:endParaRPr lang="en-US" dirty="0"/>
          </a:p>
          <a:p>
            <a:r>
              <a:rPr lang="en-US" dirty="0"/>
              <a:t>The rest is for the seabirds. </a:t>
            </a:r>
          </a:p>
          <a:p>
            <a:endParaRPr lang="en-US" dirty="0"/>
          </a:p>
          <a:p>
            <a:r>
              <a:rPr lang="en-US" dirty="0"/>
              <a:t>Again, there are many models that are out there that are more/less complicated than this. </a:t>
            </a:r>
          </a:p>
          <a:p>
            <a:endParaRPr lang="en-US" dirty="0"/>
          </a:p>
          <a:p>
            <a:endParaRPr lang="en-US" dirty="0"/>
          </a:p>
          <a:p>
            <a:endParaRPr lang="en-US" dirty="0"/>
          </a:p>
          <a:p>
            <a:r>
              <a:rPr lang="en-US" dirty="0"/>
              <a:t>Don’t know what beta is. We estimated this from local hospital data. </a:t>
            </a:r>
          </a:p>
          <a:p>
            <a:endParaRPr lang="en-US" dirty="0"/>
          </a:p>
          <a:p>
            <a:r>
              <a:rPr lang="en-US" dirty="0"/>
              <a:t>Solved for beta </a:t>
            </a:r>
          </a:p>
          <a:p>
            <a:endParaRPr lang="en-US" dirty="0"/>
          </a:p>
          <a:p>
            <a:r>
              <a:rPr lang="en-US" dirty="0"/>
              <a:t>r0 is an assumption based on doubling rate or real time data; early were 2.3, some are saying 1.9, ranges from 1-&gt;9, median of 5.7; really changes as time goes on. In fact in the time of measles, people estimated r0s at a difference of a factor of 1000. </a:t>
            </a:r>
          </a:p>
          <a:p>
            <a:endParaRPr lang="en-US" dirty="0"/>
          </a:p>
          <a:p>
            <a:r>
              <a:rPr lang="en-US" dirty="0"/>
              <a:t>r0 = rate of transmission from one person to another</a:t>
            </a:r>
          </a:p>
          <a:p>
            <a:endParaRPr lang="en-US" dirty="0"/>
          </a:p>
        </p:txBody>
      </p:sp>
      <p:sp>
        <p:nvSpPr>
          <p:cNvPr id="4" name="Slide Number Placeholder 3"/>
          <p:cNvSpPr>
            <a:spLocks noGrp="1"/>
          </p:cNvSpPr>
          <p:nvPr>
            <p:ph type="sldNum" sz="quarter" idx="5"/>
          </p:nvPr>
        </p:nvSpPr>
        <p:spPr/>
        <p:txBody>
          <a:bodyPr/>
          <a:lstStyle/>
          <a:p>
            <a:fld id="{9773A90D-240D-EA40-A6B4-87AA521D84C5}" type="slidenum">
              <a:rPr lang="en-US" smtClean="0"/>
              <a:t>14</a:t>
            </a:fld>
            <a:endParaRPr lang="en-US"/>
          </a:p>
        </p:txBody>
      </p:sp>
    </p:spTree>
    <p:extLst>
      <p:ext uri="{BB962C8B-B14F-4D97-AF65-F5344CB8AC3E}">
        <p14:creationId xmlns:p14="http://schemas.microsoft.com/office/powerpoint/2010/main" val="1055578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distancing for the win!</a:t>
            </a:r>
          </a:p>
        </p:txBody>
      </p:sp>
      <p:sp>
        <p:nvSpPr>
          <p:cNvPr id="4" name="Slide Number Placeholder 3"/>
          <p:cNvSpPr>
            <a:spLocks noGrp="1"/>
          </p:cNvSpPr>
          <p:nvPr>
            <p:ph type="sldNum" sz="quarter" idx="5"/>
          </p:nvPr>
        </p:nvSpPr>
        <p:spPr/>
        <p:txBody>
          <a:bodyPr/>
          <a:lstStyle/>
          <a:p>
            <a:fld id="{9773A90D-240D-EA40-A6B4-87AA521D84C5}" type="slidenum">
              <a:rPr lang="en-US" smtClean="0"/>
              <a:t>15</a:t>
            </a:fld>
            <a:endParaRPr lang="en-US"/>
          </a:p>
        </p:txBody>
      </p:sp>
    </p:spTree>
    <p:extLst>
      <p:ext uri="{BB962C8B-B14F-4D97-AF65-F5344CB8AC3E}">
        <p14:creationId xmlns:p14="http://schemas.microsoft.com/office/powerpoint/2010/main" val="1422029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3673B2-7408-CA44-B7BC-49E70053F974}"/>
              </a:ext>
            </a:extLst>
          </p:cNvPr>
          <p:cNvPicPr>
            <a:picLocks noChangeAspect="1"/>
          </p:cNvPicPr>
          <p:nvPr userDrawn="1"/>
        </p:nvPicPr>
        <p:blipFill>
          <a:blip r:embed="rId2">
            <a:alphaModFix/>
          </a:blip>
          <a:stretch>
            <a:fillRect/>
          </a:stretch>
        </p:blipFill>
        <p:spPr>
          <a:xfrm>
            <a:off x="0" y="-824952"/>
            <a:ext cx="12192000" cy="8108098"/>
          </a:xfrm>
          <a:prstGeom prst="rect">
            <a:avLst/>
          </a:prstGeom>
        </p:spPr>
      </p:pic>
      <p:sp>
        <p:nvSpPr>
          <p:cNvPr id="4" name="Rectangle 3">
            <a:extLst>
              <a:ext uri="{FF2B5EF4-FFF2-40B4-BE49-F238E27FC236}">
                <a16:creationId xmlns:a16="http://schemas.microsoft.com/office/drawing/2014/main" id="{B2FF9CD2-24ED-7742-8687-FFFFC36D346E}"/>
              </a:ext>
            </a:extLst>
          </p:cNvPr>
          <p:cNvSpPr/>
          <p:nvPr userDrawn="1"/>
        </p:nvSpPr>
        <p:spPr>
          <a:xfrm>
            <a:off x="4976603" y="2654188"/>
            <a:ext cx="7215398" cy="3479575"/>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Subtitle 2">
            <a:extLst>
              <a:ext uri="{FF2B5EF4-FFF2-40B4-BE49-F238E27FC236}">
                <a16:creationId xmlns:a16="http://schemas.microsoft.com/office/drawing/2014/main" id="{AB42FB24-23BD-D44D-954D-66564BABA1FB}"/>
              </a:ext>
            </a:extLst>
          </p:cNvPr>
          <p:cNvSpPr>
            <a:spLocks noGrp="1"/>
          </p:cNvSpPr>
          <p:nvPr>
            <p:ph type="subTitle" idx="1"/>
          </p:nvPr>
        </p:nvSpPr>
        <p:spPr>
          <a:xfrm>
            <a:off x="6198498" y="5233730"/>
            <a:ext cx="5583506" cy="556963"/>
          </a:xfrm>
        </p:spPr>
        <p:txBody>
          <a:bodyPr/>
          <a:lstStyle>
            <a:lvl1pPr marL="0" indent="0" algn="l">
              <a:buNone/>
              <a:defRPr sz="2400" b="0" i="0">
                <a:solidFill>
                  <a:schemeClr val="tx2"/>
                </a:solidFill>
                <a:latin typeface="Barlow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itle 1">
            <a:extLst>
              <a:ext uri="{FF2B5EF4-FFF2-40B4-BE49-F238E27FC236}">
                <a16:creationId xmlns:a16="http://schemas.microsoft.com/office/drawing/2014/main" id="{FB863723-0F95-8240-9EEF-71E82F8B5824}"/>
              </a:ext>
            </a:extLst>
          </p:cNvPr>
          <p:cNvSpPr>
            <a:spLocks noGrp="1"/>
          </p:cNvSpPr>
          <p:nvPr>
            <p:ph type="ctrTitle" hasCustomPrompt="1"/>
          </p:nvPr>
        </p:nvSpPr>
        <p:spPr>
          <a:xfrm>
            <a:off x="6198499" y="3552404"/>
            <a:ext cx="5583505" cy="1681326"/>
          </a:xfrm>
        </p:spPr>
        <p:txBody>
          <a:bodyPr anchor="b">
            <a:normAutofit/>
          </a:bodyPr>
          <a:lstStyle>
            <a:lvl1pPr algn="l">
              <a:defRPr sz="4800" b="1" i="0">
                <a:solidFill>
                  <a:schemeClr val="tx2"/>
                </a:solidFill>
                <a:latin typeface="Nunito Sans ExtraBold" pitchFamily="2" charset="77"/>
              </a:defRPr>
            </a:lvl1pPr>
          </a:lstStyle>
          <a:p>
            <a:r>
              <a:rPr lang="en-US" dirty="0"/>
              <a:t>CLICK TO EDIT MASTER TITLE STYLE</a:t>
            </a:r>
          </a:p>
        </p:txBody>
      </p:sp>
      <p:sp>
        <p:nvSpPr>
          <p:cNvPr id="21" name="Rectangle 20">
            <a:extLst>
              <a:ext uri="{FF2B5EF4-FFF2-40B4-BE49-F238E27FC236}">
                <a16:creationId xmlns:a16="http://schemas.microsoft.com/office/drawing/2014/main" id="{FEEC27D6-3820-EF40-BDC3-FDACEBB73930}"/>
              </a:ext>
            </a:extLst>
          </p:cNvPr>
          <p:cNvSpPr/>
          <p:nvPr userDrawn="1"/>
        </p:nvSpPr>
        <p:spPr>
          <a:xfrm>
            <a:off x="4976603" y="922493"/>
            <a:ext cx="7215398" cy="1211088"/>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0" name="Picture 19">
            <a:extLst>
              <a:ext uri="{FF2B5EF4-FFF2-40B4-BE49-F238E27FC236}">
                <a16:creationId xmlns:a16="http://schemas.microsoft.com/office/drawing/2014/main" id="{32C29E06-5E0B-5649-B712-BF3830B17645}"/>
              </a:ext>
            </a:extLst>
          </p:cNvPr>
          <p:cNvPicPr>
            <a:picLocks noChangeAspect="1"/>
          </p:cNvPicPr>
          <p:nvPr userDrawn="1"/>
        </p:nvPicPr>
        <p:blipFill>
          <a:blip r:embed="rId3"/>
          <a:stretch>
            <a:fillRect/>
          </a:stretch>
        </p:blipFill>
        <p:spPr>
          <a:xfrm>
            <a:off x="4976602" y="896452"/>
            <a:ext cx="7103981" cy="1308628"/>
          </a:xfrm>
          <a:prstGeom prst="rect">
            <a:avLst/>
          </a:prstGeom>
        </p:spPr>
      </p:pic>
    </p:spTree>
    <p:extLst>
      <p:ext uri="{BB962C8B-B14F-4D97-AF65-F5344CB8AC3E}">
        <p14:creationId xmlns:p14="http://schemas.microsoft.com/office/powerpoint/2010/main" val="3547917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3DF0-B544-4780-8AEF-2835E0F1F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73149-2348-4D2E-8176-593913B020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0AED88-ED1B-4D1E-8209-85D02F30B487}"/>
              </a:ext>
            </a:extLst>
          </p:cNvPr>
          <p:cNvSpPr>
            <a:spLocks noGrp="1"/>
          </p:cNvSpPr>
          <p:nvPr>
            <p:ph type="dt" sz="half" idx="10"/>
          </p:nvPr>
        </p:nvSpPr>
        <p:spPr/>
        <p:txBody>
          <a:bodyPr/>
          <a:lstStyle/>
          <a:p>
            <a:fld id="{964212C3-2AE4-40F4-A4E1-254366D6CD65}" type="datetimeFigureOut">
              <a:rPr lang="en-US" smtClean="0"/>
              <a:t>4/23/20</a:t>
            </a:fld>
            <a:endParaRPr lang="en-US"/>
          </a:p>
        </p:txBody>
      </p:sp>
      <p:sp>
        <p:nvSpPr>
          <p:cNvPr id="5" name="Footer Placeholder 4">
            <a:extLst>
              <a:ext uri="{FF2B5EF4-FFF2-40B4-BE49-F238E27FC236}">
                <a16:creationId xmlns:a16="http://schemas.microsoft.com/office/drawing/2014/main" id="{984B237B-79A2-4FA4-883D-B17BEDAB8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46203-8CC3-4895-971E-0A201FDA6B5C}"/>
              </a:ext>
            </a:extLst>
          </p:cNvPr>
          <p:cNvSpPr>
            <a:spLocks noGrp="1"/>
          </p:cNvSpPr>
          <p:nvPr>
            <p:ph type="sldNum" sz="quarter" idx="12"/>
          </p:nvPr>
        </p:nvSpPr>
        <p:spPr/>
        <p:txBody>
          <a:bodyPr/>
          <a:lstStyle/>
          <a:p>
            <a:fld id="{84605A27-74A6-40A4-91AF-A4362A4C2D10}" type="slidenum">
              <a:rPr lang="en-US" smtClean="0"/>
              <a:t>‹#›</a:t>
            </a:fld>
            <a:endParaRPr lang="en-US"/>
          </a:p>
        </p:txBody>
      </p:sp>
    </p:spTree>
    <p:extLst>
      <p:ext uri="{BB962C8B-B14F-4D97-AF65-F5344CB8AC3E}">
        <p14:creationId xmlns:p14="http://schemas.microsoft.com/office/powerpoint/2010/main" val="4171132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C75F-2B38-49BA-BE1D-ABB3AC17E8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46463D-F1C9-4C9F-ADF5-2989587AB73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81628-72A4-4636-A13B-526584AD65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14E8B3-B5E9-433F-A476-BD369F8516E0}"/>
              </a:ext>
            </a:extLst>
          </p:cNvPr>
          <p:cNvSpPr>
            <a:spLocks noGrp="1"/>
          </p:cNvSpPr>
          <p:nvPr>
            <p:ph type="dt" sz="half" idx="10"/>
          </p:nvPr>
        </p:nvSpPr>
        <p:spPr/>
        <p:txBody>
          <a:bodyPr/>
          <a:lstStyle/>
          <a:p>
            <a:fld id="{964212C3-2AE4-40F4-A4E1-254366D6CD65}" type="datetimeFigureOut">
              <a:rPr lang="en-US" smtClean="0"/>
              <a:t>4/23/20</a:t>
            </a:fld>
            <a:endParaRPr lang="en-US"/>
          </a:p>
        </p:txBody>
      </p:sp>
      <p:sp>
        <p:nvSpPr>
          <p:cNvPr id="6" name="Footer Placeholder 5">
            <a:extLst>
              <a:ext uri="{FF2B5EF4-FFF2-40B4-BE49-F238E27FC236}">
                <a16:creationId xmlns:a16="http://schemas.microsoft.com/office/drawing/2014/main" id="{E8F25435-289F-4B8B-A5CF-7595D12626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A083A-6CCD-41B2-8981-BC60F24AC05B}"/>
              </a:ext>
            </a:extLst>
          </p:cNvPr>
          <p:cNvSpPr>
            <a:spLocks noGrp="1"/>
          </p:cNvSpPr>
          <p:nvPr>
            <p:ph type="sldNum" sz="quarter" idx="12"/>
          </p:nvPr>
        </p:nvSpPr>
        <p:spPr/>
        <p:txBody>
          <a:bodyPr/>
          <a:lstStyle/>
          <a:p>
            <a:fld id="{84605A27-74A6-40A4-91AF-A4362A4C2D10}" type="slidenum">
              <a:rPr lang="en-US" smtClean="0"/>
              <a:t>‹#›</a:t>
            </a:fld>
            <a:endParaRPr lang="en-US"/>
          </a:p>
        </p:txBody>
      </p:sp>
    </p:spTree>
    <p:extLst>
      <p:ext uri="{BB962C8B-B14F-4D97-AF65-F5344CB8AC3E}">
        <p14:creationId xmlns:p14="http://schemas.microsoft.com/office/powerpoint/2010/main" val="3341265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5D3DE-433B-4882-BEE7-154EA7C5C5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56BB58-773E-45CB-A34B-749DE52F3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C7F1A80-FD90-43A2-BF26-234AF50BA9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B50601-EAF0-44D4-B8A2-FD476F0CC2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2419681-1995-453A-B110-F9B86EDFEA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70E9D3-5323-473C-8548-AA40A464018C}"/>
              </a:ext>
            </a:extLst>
          </p:cNvPr>
          <p:cNvSpPr>
            <a:spLocks noGrp="1"/>
          </p:cNvSpPr>
          <p:nvPr>
            <p:ph type="dt" sz="half" idx="10"/>
          </p:nvPr>
        </p:nvSpPr>
        <p:spPr/>
        <p:txBody>
          <a:bodyPr/>
          <a:lstStyle/>
          <a:p>
            <a:fld id="{964212C3-2AE4-40F4-A4E1-254366D6CD65}" type="datetimeFigureOut">
              <a:rPr lang="en-US" smtClean="0"/>
              <a:t>4/23/20</a:t>
            </a:fld>
            <a:endParaRPr lang="en-US"/>
          </a:p>
        </p:txBody>
      </p:sp>
      <p:sp>
        <p:nvSpPr>
          <p:cNvPr id="8" name="Footer Placeholder 7">
            <a:extLst>
              <a:ext uri="{FF2B5EF4-FFF2-40B4-BE49-F238E27FC236}">
                <a16:creationId xmlns:a16="http://schemas.microsoft.com/office/drawing/2014/main" id="{6B11C09D-E5E2-457B-B65E-917D6576B9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19EE50-5D26-4983-9E4F-BE216CD5A914}"/>
              </a:ext>
            </a:extLst>
          </p:cNvPr>
          <p:cNvSpPr>
            <a:spLocks noGrp="1"/>
          </p:cNvSpPr>
          <p:nvPr>
            <p:ph type="sldNum" sz="quarter" idx="12"/>
          </p:nvPr>
        </p:nvSpPr>
        <p:spPr/>
        <p:txBody>
          <a:bodyPr/>
          <a:lstStyle/>
          <a:p>
            <a:fld id="{84605A27-74A6-40A4-91AF-A4362A4C2D10}" type="slidenum">
              <a:rPr lang="en-US" smtClean="0"/>
              <a:t>‹#›</a:t>
            </a:fld>
            <a:endParaRPr lang="en-US"/>
          </a:p>
        </p:txBody>
      </p:sp>
    </p:spTree>
    <p:extLst>
      <p:ext uri="{BB962C8B-B14F-4D97-AF65-F5344CB8AC3E}">
        <p14:creationId xmlns:p14="http://schemas.microsoft.com/office/powerpoint/2010/main" val="54001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4807AA-EDAE-334C-A82C-811CE94EB06D}"/>
              </a:ext>
            </a:extLst>
          </p:cNvPr>
          <p:cNvSpPr/>
          <p:nvPr userDrawn="1"/>
        </p:nvSpPr>
        <p:spPr>
          <a:xfrm>
            <a:off x="0" y="0"/>
            <a:ext cx="12192000" cy="2317072"/>
          </a:xfrm>
          <a:prstGeom prst="rect">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C96042-1476-404B-B5D4-E82914A2ED93}"/>
              </a:ext>
            </a:extLst>
          </p:cNvPr>
          <p:cNvSpPr>
            <a:spLocks noGrp="1"/>
          </p:cNvSpPr>
          <p:nvPr>
            <p:ph type="ctrTitle" hasCustomPrompt="1"/>
          </p:nvPr>
        </p:nvSpPr>
        <p:spPr>
          <a:xfrm>
            <a:off x="1524000" y="2550194"/>
            <a:ext cx="9144000" cy="2119460"/>
          </a:xfrm>
        </p:spPr>
        <p:txBody>
          <a:bodyPr anchor="b"/>
          <a:lstStyle>
            <a:lvl1pPr algn="l">
              <a:defRPr sz="6000" b="1" i="0">
                <a:solidFill>
                  <a:schemeClr val="tx2"/>
                </a:solidFill>
                <a:latin typeface="Nunito Sans ExtraBold"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F2C5D2B-D300-3342-9C0D-2690BF75AD19}"/>
              </a:ext>
            </a:extLst>
          </p:cNvPr>
          <p:cNvSpPr>
            <a:spLocks noGrp="1"/>
          </p:cNvSpPr>
          <p:nvPr>
            <p:ph type="subTitle" idx="1"/>
          </p:nvPr>
        </p:nvSpPr>
        <p:spPr>
          <a:xfrm>
            <a:off x="1552113" y="4669654"/>
            <a:ext cx="9144000" cy="774508"/>
          </a:xfrm>
        </p:spPr>
        <p:txBody>
          <a:bodyPr/>
          <a:lstStyle>
            <a:lvl1pPr marL="0" indent="0" algn="l">
              <a:buNone/>
              <a:defRPr sz="2400" b="0" i="0">
                <a:solidFill>
                  <a:schemeClr val="tx2"/>
                </a:solidFill>
                <a:latin typeface="Barlow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624765E8-D6CE-0647-A209-BCBF846639F0}"/>
              </a:ext>
            </a:extLst>
          </p:cNvPr>
          <p:cNvPicPr>
            <a:picLocks noChangeAspect="1"/>
          </p:cNvPicPr>
          <p:nvPr userDrawn="1"/>
        </p:nvPicPr>
        <p:blipFill>
          <a:blip r:embed="rId2"/>
          <a:stretch>
            <a:fillRect/>
          </a:stretch>
        </p:blipFill>
        <p:spPr>
          <a:xfrm>
            <a:off x="9782" y="205016"/>
            <a:ext cx="12634973" cy="2041034"/>
          </a:xfrm>
          <a:prstGeom prst="rect">
            <a:avLst/>
          </a:prstGeom>
        </p:spPr>
      </p:pic>
      <p:sp>
        <p:nvSpPr>
          <p:cNvPr id="9" name="Slide Number Placeholder 8">
            <a:extLst>
              <a:ext uri="{FF2B5EF4-FFF2-40B4-BE49-F238E27FC236}">
                <a16:creationId xmlns:a16="http://schemas.microsoft.com/office/drawing/2014/main" id="{F7618B8B-266B-5446-BF66-1FE37F6D2A81}"/>
              </a:ext>
            </a:extLst>
          </p:cNvPr>
          <p:cNvSpPr>
            <a:spLocks noGrp="1"/>
          </p:cNvSpPr>
          <p:nvPr>
            <p:ph type="sldNum" sz="quarter" idx="10"/>
          </p:nvPr>
        </p:nvSpPr>
        <p:spPr/>
        <p:txBody>
          <a:bodyPr/>
          <a:lstStyle/>
          <a:p>
            <a:fld id="{3D664134-99A1-234D-BF4A-02298E413A4B}" type="slidenum">
              <a:rPr lang="en-US" smtClean="0"/>
              <a:pPr/>
              <a:t>‹#›</a:t>
            </a:fld>
            <a:endParaRPr lang="en-US" dirty="0"/>
          </a:p>
        </p:txBody>
      </p:sp>
    </p:spTree>
    <p:extLst>
      <p:ext uri="{BB962C8B-B14F-4D97-AF65-F5344CB8AC3E}">
        <p14:creationId xmlns:p14="http://schemas.microsoft.com/office/powerpoint/2010/main" val="262825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with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CFBF-1963-ED4A-9851-DF299EB81826}"/>
              </a:ext>
            </a:extLst>
          </p:cNvPr>
          <p:cNvSpPr>
            <a:spLocks noGrp="1"/>
          </p:cNvSpPr>
          <p:nvPr>
            <p:ph type="title"/>
          </p:nvPr>
        </p:nvSpPr>
        <p:spPr>
          <a:xfrm>
            <a:off x="838200" y="849665"/>
            <a:ext cx="4251690" cy="1084332"/>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FB211A6-E5DE-FB43-BF3B-9B8A264B6BA9}"/>
              </a:ext>
            </a:extLst>
          </p:cNvPr>
          <p:cNvSpPr>
            <a:spLocks noGrp="1"/>
          </p:cNvSpPr>
          <p:nvPr>
            <p:ph type="sldNum" sz="quarter" idx="10"/>
          </p:nvPr>
        </p:nvSpPr>
        <p:spPr/>
        <p:txBody>
          <a:bodyPr/>
          <a:lstStyle/>
          <a:p>
            <a:fld id="{3D664134-99A1-234D-BF4A-02298E413A4B}" type="slidenum">
              <a:rPr lang="en-US" smtClean="0"/>
              <a:pPr/>
              <a:t>‹#›</a:t>
            </a:fld>
            <a:endParaRPr lang="en-US" dirty="0"/>
          </a:p>
        </p:txBody>
      </p:sp>
      <p:sp>
        <p:nvSpPr>
          <p:cNvPr id="4" name="Text Placeholder 4">
            <a:extLst>
              <a:ext uri="{FF2B5EF4-FFF2-40B4-BE49-F238E27FC236}">
                <a16:creationId xmlns:a16="http://schemas.microsoft.com/office/drawing/2014/main" id="{626C665A-536E-D84C-967A-3EFA8AC26486}"/>
              </a:ext>
            </a:extLst>
          </p:cNvPr>
          <p:cNvSpPr>
            <a:spLocks noGrp="1"/>
          </p:cNvSpPr>
          <p:nvPr>
            <p:ph type="body" sz="quarter" idx="11"/>
          </p:nvPr>
        </p:nvSpPr>
        <p:spPr>
          <a:xfrm>
            <a:off x="838200" y="2071561"/>
            <a:ext cx="4251690" cy="4182964"/>
          </a:xfrm>
        </p:spPr>
        <p:txBody>
          <a:bodyPr>
            <a:normAutofit/>
          </a:bodyPr>
          <a:lstStyle>
            <a:lvl1pPr marL="0" indent="0">
              <a:lnSpc>
                <a:spcPct val="15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Edit Master text styles</a:t>
            </a:r>
          </a:p>
        </p:txBody>
      </p:sp>
      <p:sp>
        <p:nvSpPr>
          <p:cNvPr id="5" name="Content Placeholder 2">
            <a:extLst>
              <a:ext uri="{FF2B5EF4-FFF2-40B4-BE49-F238E27FC236}">
                <a16:creationId xmlns:a16="http://schemas.microsoft.com/office/drawing/2014/main" id="{C0B81C43-8AAE-E448-B2A5-80DEA5740155}"/>
              </a:ext>
            </a:extLst>
          </p:cNvPr>
          <p:cNvSpPr>
            <a:spLocks noGrp="1"/>
          </p:cNvSpPr>
          <p:nvPr>
            <p:ph idx="1"/>
          </p:nvPr>
        </p:nvSpPr>
        <p:spPr>
          <a:xfrm>
            <a:off x="5599688" y="849666"/>
            <a:ext cx="5754111" cy="54048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en-US" dirty="0"/>
          </a:p>
        </p:txBody>
      </p:sp>
      <p:sp>
        <p:nvSpPr>
          <p:cNvPr id="6" name="Rectangle 5">
            <a:extLst>
              <a:ext uri="{FF2B5EF4-FFF2-40B4-BE49-F238E27FC236}">
                <a16:creationId xmlns:a16="http://schemas.microsoft.com/office/drawing/2014/main" id="{85AFC286-701D-0C48-8861-88D19B4A19FA}"/>
              </a:ext>
            </a:extLst>
          </p:cNvPr>
          <p:cNvSpPr/>
          <p:nvPr userDrawn="1"/>
        </p:nvSpPr>
        <p:spPr>
          <a:xfrm>
            <a:off x="12086804" y="0"/>
            <a:ext cx="105196"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51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CFBF-1963-ED4A-9851-DF299EB81826}"/>
              </a:ext>
            </a:extLst>
          </p:cNvPr>
          <p:cNvSpPr>
            <a:spLocks noGrp="1"/>
          </p:cNvSpPr>
          <p:nvPr>
            <p:ph type="title"/>
          </p:nvPr>
        </p:nvSpPr>
        <p:spPr>
          <a:xfrm>
            <a:off x="838200" y="849665"/>
            <a:ext cx="4251690" cy="1084332"/>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FB211A6-E5DE-FB43-BF3B-9B8A264B6BA9}"/>
              </a:ext>
            </a:extLst>
          </p:cNvPr>
          <p:cNvSpPr>
            <a:spLocks noGrp="1"/>
          </p:cNvSpPr>
          <p:nvPr>
            <p:ph type="sldNum" sz="quarter" idx="10"/>
          </p:nvPr>
        </p:nvSpPr>
        <p:spPr/>
        <p:txBody>
          <a:bodyPr/>
          <a:lstStyle/>
          <a:p>
            <a:fld id="{3D664134-99A1-234D-BF4A-02298E413A4B}" type="slidenum">
              <a:rPr lang="en-US" smtClean="0"/>
              <a:pPr/>
              <a:t>‹#›</a:t>
            </a:fld>
            <a:endParaRPr lang="en-US" dirty="0"/>
          </a:p>
        </p:txBody>
      </p:sp>
      <p:sp>
        <p:nvSpPr>
          <p:cNvPr id="4" name="Text Placeholder 4">
            <a:extLst>
              <a:ext uri="{FF2B5EF4-FFF2-40B4-BE49-F238E27FC236}">
                <a16:creationId xmlns:a16="http://schemas.microsoft.com/office/drawing/2014/main" id="{626C665A-536E-D84C-967A-3EFA8AC26486}"/>
              </a:ext>
            </a:extLst>
          </p:cNvPr>
          <p:cNvSpPr>
            <a:spLocks noGrp="1"/>
          </p:cNvSpPr>
          <p:nvPr>
            <p:ph type="body" sz="quarter" idx="11"/>
          </p:nvPr>
        </p:nvSpPr>
        <p:spPr>
          <a:xfrm>
            <a:off x="5599688" y="849664"/>
            <a:ext cx="5770295" cy="5404861"/>
          </a:xfrm>
        </p:spPr>
        <p:txBody>
          <a:bodyPr>
            <a:normAutofit/>
          </a:bodyPr>
          <a:lstStyle>
            <a:lvl1pPr marL="0" indent="0">
              <a:lnSpc>
                <a:spcPct val="15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Edit Master text styles</a:t>
            </a:r>
          </a:p>
        </p:txBody>
      </p:sp>
      <p:sp>
        <p:nvSpPr>
          <p:cNvPr id="6" name="Rectangle 5">
            <a:extLst>
              <a:ext uri="{FF2B5EF4-FFF2-40B4-BE49-F238E27FC236}">
                <a16:creationId xmlns:a16="http://schemas.microsoft.com/office/drawing/2014/main" id="{85AFC286-701D-0C48-8861-88D19B4A19FA}"/>
              </a:ext>
            </a:extLst>
          </p:cNvPr>
          <p:cNvSpPr/>
          <p:nvPr userDrawn="1"/>
        </p:nvSpPr>
        <p:spPr>
          <a:xfrm>
            <a:off x="12086804" y="0"/>
            <a:ext cx="105196"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096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with 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CFBF-1963-ED4A-9851-DF299EB81826}"/>
              </a:ext>
            </a:extLst>
          </p:cNvPr>
          <p:cNvSpPr>
            <a:spLocks noGrp="1"/>
          </p:cNvSpPr>
          <p:nvPr>
            <p:ph type="title"/>
          </p:nvPr>
        </p:nvSpPr>
        <p:spPr>
          <a:xfrm>
            <a:off x="838200" y="849665"/>
            <a:ext cx="4251690" cy="1084332"/>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8FB211A6-E5DE-FB43-BF3B-9B8A264B6BA9}"/>
              </a:ext>
            </a:extLst>
          </p:cNvPr>
          <p:cNvSpPr>
            <a:spLocks noGrp="1"/>
          </p:cNvSpPr>
          <p:nvPr>
            <p:ph type="sldNum" sz="quarter" idx="10"/>
          </p:nvPr>
        </p:nvSpPr>
        <p:spPr/>
        <p:txBody>
          <a:bodyPr/>
          <a:lstStyle/>
          <a:p>
            <a:fld id="{3D664134-99A1-234D-BF4A-02298E413A4B}" type="slidenum">
              <a:rPr lang="en-US" smtClean="0"/>
              <a:pPr/>
              <a:t>‹#›</a:t>
            </a:fld>
            <a:endParaRPr lang="en-US" dirty="0"/>
          </a:p>
        </p:txBody>
      </p:sp>
      <p:sp>
        <p:nvSpPr>
          <p:cNvPr id="4" name="Text Placeholder 4">
            <a:extLst>
              <a:ext uri="{FF2B5EF4-FFF2-40B4-BE49-F238E27FC236}">
                <a16:creationId xmlns:a16="http://schemas.microsoft.com/office/drawing/2014/main" id="{626C665A-536E-D84C-967A-3EFA8AC26486}"/>
              </a:ext>
            </a:extLst>
          </p:cNvPr>
          <p:cNvSpPr>
            <a:spLocks noGrp="1"/>
          </p:cNvSpPr>
          <p:nvPr>
            <p:ph type="body" sz="quarter" idx="11"/>
          </p:nvPr>
        </p:nvSpPr>
        <p:spPr>
          <a:xfrm>
            <a:off x="5599688" y="849664"/>
            <a:ext cx="5770295" cy="5404861"/>
          </a:xfrm>
        </p:spPr>
        <p:txBody>
          <a:bodyPr>
            <a:normAutofit/>
          </a:bodyPr>
          <a:lstStyle>
            <a:lvl1pPr marL="285750" indent="-285750">
              <a:lnSpc>
                <a:spcPct val="150000"/>
              </a:lnSpc>
              <a:buClr>
                <a:schemeClr val="tx2"/>
              </a:buClr>
              <a:buSzPct val="100000"/>
              <a:buFont typeface="Courier New" panose="02070309020205020404" pitchFamily="49" charset="0"/>
              <a:buChar char="o"/>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Edit Master text styles</a:t>
            </a:r>
          </a:p>
        </p:txBody>
      </p:sp>
      <p:sp>
        <p:nvSpPr>
          <p:cNvPr id="6" name="Rectangle 5">
            <a:extLst>
              <a:ext uri="{FF2B5EF4-FFF2-40B4-BE49-F238E27FC236}">
                <a16:creationId xmlns:a16="http://schemas.microsoft.com/office/drawing/2014/main" id="{85AFC286-701D-0C48-8861-88D19B4A19FA}"/>
              </a:ext>
            </a:extLst>
          </p:cNvPr>
          <p:cNvSpPr/>
          <p:nvPr userDrawn="1"/>
        </p:nvSpPr>
        <p:spPr>
          <a:xfrm>
            <a:off x="12086804" y="0"/>
            <a:ext cx="105196"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917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width text/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2F96E-476E-EA45-9AFC-34DC72E3444A}"/>
              </a:ext>
            </a:extLst>
          </p:cNvPr>
          <p:cNvSpPr>
            <a:spLocks noGrp="1"/>
          </p:cNvSpPr>
          <p:nvPr>
            <p:ph type="title" hasCustomPrompt="1"/>
          </p:nvPr>
        </p:nvSpPr>
        <p:spPr>
          <a:xfrm>
            <a:off x="838200" y="849665"/>
            <a:ext cx="10515600" cy="550257"/>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112AAEE0-CB8D-244A-AAB3-FF1BD7D51558}"/>
              </a:ext>
            </a:extLst>
          </p:cNvPr>
          <p:cNvSpPr>
            <a:spLocks noGrp="1"/>
          </p:cNvSpPr>
          <p:nvPr>
            <p:ph type="sldNum" sz="quarter" idx="10"/>
          </p:nvPr>
        </p:nvSpPr>
        <p:spPr/>
        <p:txBody>
          <a:bodyPr/>
          <a:lstStyle/>
          <a:p>
            <a:fld id="{3D664134-99A1-234D-BF4A-02298E413A4B}" type="slidenum">
              <a:rPr lang="en-US" smtClean="0"/>
              <a:pPr/>
              <a:t>‹#›</a:t>
            </a:fld>
            <a:endParaRPr lang="en-US" dirty="0"/>
          </a:p>
        </p:txBody>
      </p:sp>
      <p:sp>
        <p:nvSpPr>
          <p:cNvPr id="4" name="Content Placeholder 2">
            <a:extLst>
              <a:ext uri="{FF2B5EF4-FFF2-40B4-BE49-F238E27FC236}">
                <a16:creationId xmlns:a16="http://schemas.microsoft.com/office/drawing/2014/main" id="{44F51F4E-096C-064F-8B34-F17D24C964EB}"/>
              </a:ext>
            </a:extLst>
          </p:cNvPr>
          <p:cNvSpPr>
            <a:spLocks noGrp="1"/>
          </p:cNvSpPr>
          <p:nvPr>
            <p:ph idx="1"/>
          </p:nvPr>
        </p:nvSpPr>
        <p:spPr>
          <a:xfrm>
            <a:off x="838200" y="1626500"/>
            <a:ext cx="10515600" cy="4550464"/>
          </a:xfrm>
        </p:spPr>
        <p:txBody>
          <a:bodyPr>
            <a:normAutofit/>
          </a:bodyPr>
          <a:lstStyle>
            <a:lvl1pPr marL="228600" indent="-228600">
              <a:lnSpc>
                <a:spcPct val="150000"/>
              </a:lnSpc>
              <a:buClr>
                <a:schemeClr val="tx2"/>
              </a:buClr>
              <a:buFont typeface="Courier New" panose="02070309020205020404" pitchFamily="49" charset="0"/>
              <a:buChar char="o"/>
              <a:defRPr sz="2000" b="0" i="0">
                <a:latin typeface="Barlow Light" pitchFamily="2" charset="77"/>
              </a:defRPr>
            </a:lvl1pPr>
            <a:lvl2pPr marL="685800" indent="-228600">
              <a:lnSpc>
                <a:spcPct val="150000"/>
              </a:lnSpc>
              <a:buClr>
                <a:schemeClr val="tx2"/>
              </a:buClr>
              <a:buFont typeface="Courier New" panose="02070309020205020404" pitchFamily="49" charset="0"/>
              <a:buChar char="o"/>
              <a:defRPr sz="1800" b="0" i="0">
                <a:latin typeface="Barlow Light" pitchFamily="2" charset="77"/>
              </a:defRPr>
            </a:lvl2pPr>
            <a:lvl3pPr marL="1143000" indent="-228600">
              <a:lnSpc>
                <a:spcPct val="150000"/>
              </a:lnSpc>
              <a:buClr>
                <a:schemeClr val="tx2"/>
              </a:buClr>
              <a:buFont typeface="Courier New" panose="02070309020205020404" pitchFamily="49" charset="0"/>
              <a:buChar char="o"/>
              <a:defRPr sz="1600" b="0" i="0">
                <a:latin typeface="Barlow Light" pitchFamily="2" charset="77"/>
              </a:defRPr>
            </a:lvl3pPr>
            <a:lvl4pPr marL="1600200" indent="-228600">
              <a:lnSpc>
                <a:spcPct val="150000"/>
              </a:lnSpc>
              <a:buClr>
                <a:schemeClr val="tx2"/>
              </a:buClr>
              <a:buFont typeface="Courier New" panose="02070309020205020404" pitchFamily="49" charset="0"/>
              <a:buChar char="o"/>
              <a:defRPr sz="1400" b="0" i="0">
                <a:latin typeface="Barlow Light" pitchFamily="2" charset="77"/>
              </a:defRPr>
            </a:lvl4pPr>
            <a:lvl5pPr marL="2057400" indent="-228600">
              <a:lnSpc>
                <a:spcPct val="150000"/>
              </a:lnSpc>
              <a:buClr>
                <a:schemeClr val="tx2"/>
              </a:buClr>
              <a:buFont typeface="Courier New" panose="02070309020205020404" pitchFamily="49" charset="0"/>
              <a:buChar char="o"/>
              <a:defRPr sz="1400" b="0" i="0">
                <a:latin typeface="Barlow Ligh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02FA16C4-55AE-9448-8DE2-08E66A97DA0B}"/>
              </a:ext>
            </a:extLst>
          </p:cNvPr>
          <p:cNvSpPr/>
          <p:nvPr userDrawn="1"/>
        </p:nvSpPr>
        <p:spPr>
          <a:xfrm>
            <a:off x="12086804" y="0"/>
            <a:ext cx="105196" cy="6858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251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text/content with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46F62E-D4C4-1F48-AB58-20E20221A159}"/>
              </a:ext>
            </a:extLst>
          </p:cNvPr>
          <p:cNvSpPr/>
          <p:nvPr userDrawn="1"/>
        </p:nvSpPr>
        <p:spPr>
          <a:xfrm>
            <a:off x="0" y="0"/>
            <a:ext cx="12192000" cy="1626500"/>
          </a:xfrm>
          <a:prstGeom prst="rect">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92F96E-476E-EA45-9AFC-34DC72E3444A}"/>
              </a:ext>
            </a:extLst>
          </p:cNvPr>
          <p:cNvSpPr>
            <a:spLocks noGrp="1"/>
          </p:cNvSpPr>
          <p:nvPr>
            <p:ph type="title" hasCustomPrompt="1"/>
          </p:nvPr>
        </p:nvSpPr>
        <p:spPr>
          <a:xfrm>
            <a:off x="838200" y="849665"/>
            <a:ext cx="10515600" cy="55025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112AAEE0-CB8D-244A-AAB3-FF1BD7D51558}"/>
              </a:ext>
            </a:extLst>
          </p:cNvPr>
          <p:cNvSpPr>
            <a:spLocks noGrp="1"/>
          </p:cNvSpPr>
          <p:nvPr>
            <p:ph type="sldNum" sz="quarter" idx="10"/>
          </p:nvPr>
        </p:nvSpPr>
        <p:spPr/>
        <p:txBody>
          <a:bodyPr/>
          <a:lstStyle>
            <a:lvl1pPr>
              <a:defRPr>
                <a:solidFill>
                  <a:schemeClr val="bg1"/>
                </a:solidFill>
              </a:defRPr>
            </a:lvl1pPr>
          </a:lstStyle>
          <a:p>
            <a:fld id="{3D664134-99A1-234D-BF4A-02298E413A4B}" type="slidenum">
              <a:rPr lang="en-US" smtClean="0"/>
              <a:pPr/>
              <a:t>‹#›</a:t>
            </a:fld>
            <a:endParaRPr lang="en-US" dirty="0"/>
          </a:p>
        </p:txBody>
      </p:sp>
      <p:sp>
        <p:nvSpPr>
          <p:cNvPr id="4" name="Content Placeholder 2">
            <a:extLst>
              <a:ext uri="{FF2B5EF4-FFF2-40B4-BE49-F238E27FC236}">
                <a16:creationId xmlns:a16="http://schemas.microsoft.com/office/drawing/2014/main" id="{44F51F4E-096C-064F-8B34-F17D24C964EB}"/>
              </a:ext>
            </a:extLst>
          </p:cNvPr>
          <p:cNvSpPr>
            <a:spLocks noGrp="1"/>
          </p:cNvSpPr>
          <p:nvPr>
            <p:ph idx="1"/>
          </p:nvPr>
        </p:nvSpPr>
        <p:spPr>
          <a:xfrm>
            <a:off x="838200" y="2078891"/>
            <a:ext cx="10515600" cy="4176252"/>
          </a:xfrm>
        </p:spPr>
        <p:txBody>
          <a:bodyPr>
            <a:normAutofit/>
          </a:bodyPr>
          <a:lstStyle>
            <a:lvl1pPr marL="228600" indent="-228600">
              <a:lnSpc>
                <a:spcPct val="150000"/>
              </a:lnSpc>
              <a:buClr>
                <a:schemeClr val="tx2"/>
              </a:buClr>
              <a:buFont typeface="Courier New" panose="02070309020205020404" pitchFamily="49" charset="0"/>
              <a:buChar char="o"/>
              <a:defRPr sz="2000" b="0" i="0">
                <a:latin typeface="Barlow Light" pitchFamily="2" charset="77"/>
              </a:defRPr>
            </a:lvl1pPr>
            <a:lvl2pPr marL="685800" indent="-228600">
              <a:lnSpc>
                <a:spcPct val="150000"/>
              </a:lnSpc>
              <a:buClr>
                <a:schemeClr val="tx2"/>
              </a:buClr>
              <a:buFont typeface="Courier New" panose="02070309020205020404" pitchFamily="49" charset="0"/>
              <a:buChar char="o"/>
              <a:defRPr sz="1800" b="0" i="0">
                <a:latin typeface="Barlow Light" pitchFamily="2" charset="77"/>
              </a:defRPr>
            </a:lvl2pPr>
            <a:lvl3pPr marL="1143000" indent="-228600">
              <a:lnSpc>
                <a:spcPct val="150000"/>
              </a:lnSpc>
              <a:buClr>
                <a:schemeClr val="tx2"/>
              </a:buClr>
              <a:buFont typeface="Courier New" panose="02070309020205020404" pitchFamily="49" charset="0"/>
              <a:buChar char="o"/>
              <a:defRPr sz="1600" b="0" i="0">
                <a:latin typeface="Barlow Light" pitchFamily="2" charset="77"/>
              </a:defRPr>
            </a:lvl3pPr>
            <a:lvl4pPr marL="1600200" indent="-228600">
              <a:lnSpc>
                <a:spcPct val="150000"/>
              </a:lnSpc>
              <a:buClr>
                <a:schemeClr val="tx2"/>
              </a:buClr>
              <a:buFont typeface="Courier New" panose="02070309020205020404" pitchFamily="49" charset="0"/>
              <a:buChar char="o"/>
              <a:defRPr sz="1400" b="0" i="0">
                <a:latin typeface="Barlow Light" pitchFamily="2" charset="77"/>
              </a:defRPr>
            </a:lvl4pPr>
            <a:lvl5pPr marL="2057400" indent="-228600">
              <a:lnSpc>
                <a:spcPct val="150000"/>
              </a:lnSpc>
              <a:buClr>
                <a:schemeClr val="tx2"/>
              </a:buClr>
              <a:buFont typeface="Courier New" panose="02070309020205020404" pitchFamily="49" charset="0"/>
              <a:buChar char="o"/>
              <a:defRPr sz="1400" b="0" i="0">
                <a:latin typeface="Barlow Ligh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0D178A88-6DDB-3743-91E7-764589E2A4CF}"/>
              </a:ext>
            </a:extLst>
          </p:cNvPr>
          <p:cNvSpPr txBox="1"/>
          <p:nvPr userDrawn="1"/>
        </p:nvSpPr>
        <p:spPr>
          <a:xfrm>
            <a:off x="7970654" y="365125"/>
            <a:ext cx="2606310" cy="276999"/>
          </a:xfrm>
          <a:prstGeom prst="rect">
            <a:avLst/>
          </a:prstGeom>
          <a:noFill/>
        </p:spPr>
        <p:txBody>
          <a:bodyPr wrap="square" rtlCol="0">
            <a:spAutoFit/>
          </a:bodyPr>
          <a:lstStyle/>
          <a:p>
            <a:pPr algn="r"/>
            <a:r>
              <a:rPr lang="en-US" sz="1200" b="0" i="0" dirty="0" err="1">
                <a:solidFill>
                  <a:schemeClr val="bg1"/>
                </a:solidFill>
                <a:latin typeface="Barlow Light" pitchFamily="2" charset="77"/>
              </a:rPr>
              <a:t>www.sages.org</a:t>
            </a:r>
            <a:endParaRPr lang="en-US" sz="1200" b="0" i="0" dirty="0">
              <a:solidFill>
                <a:schemeClr val="bg1"/>
              </a:solidFill>
              <a:latin typeface="Barlow Light" pitchFamily="2" charset="77"/>
            </a:endParaRPr>
          </a:p>
        </p:txBody>
      </p:sp>
    </p:spTree>
    <p:extLst>
      <p:ext uri="{BB962C8B-B14F-4D97-AF65-F5344CB8AC3E}">
        <p14:creationId xmlns:p14="http://schemas.microsoft.com/office/powerpoint/2010/main" val="3961048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46F62E-D4C4-1F48-AB58-20E20221A159}"/>
              </a:ext>
            </a:extLst>
          </p:cNvPr>
          <p:cNvSpPr/>
          <p:nvPr userDrawn="1"/>
        </p:nvSpPr>
        <p:spPr>
          <a:xfrm>
            <a:off x="0" y="0"/>
            <a:ext cx="12192000" cy="1626500"/>
          </a:xfrm>
          <a:prstGeom prst="rect">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92F96E-476E-EA45-9AFC-34DC72E3444A}"/>
              </a:ext>
            </a:extLst>
          </p:cNvPr>
          <p:cNvSpPr>
            <a:spLocks noGrp="1"/>
          </p:cNvSpPr>
          <p:nvPr>
            <p:ph type="title" hasCustomPrompt="1"/>
          </p:nvPr>
        </p:nvSpPr>
        <p:spPr>
          <a:xfrm>
            <a:off x="838200" y="849665"/>
            <a:ext cx="10515600" cy="550257"/>
          </a:xfr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112AAEE0-CB8D-244A-AAB3-FF1BD7D51558}"/>
              </a:ext>
            </a:extLst>
          </p:cNvPr>
          <p:cNvSpPr>
            <a:spLocks noGrp="1"/>
          </p:cNvSpPr>
          <p:nvPr>
            <p:ph type="sldNum" sz="quarter" idx="10"/>
          </p:nvPr>
        </p:nvSpPr>
        <p:spPr/>
        <p:txBody>
          <a:bodyPr/>
          <a:lstStyle>
            <a:lvl1pPr>
              <a:defRPr>
                <a:solidFill>
                  <a:schemeClr val="bg1"/>
                </a:solidFill>
              </a:defRPr>
            </a:lvl1pPr>
          </a:lstStyle>
          <a:p>
            <a:fld id="{3D664134-99A1-234D-BF4A-02298E413A4B}" type="slidenum">
              <a:rPr lang="en-US" smtClean="0"/>
              <a:pPr/>
              <a:t>‹#›</a:t>
            </a:fld>
            <a:endParaRPr lang="en-US" dirty="0"/>
          </a:p>
        </p:txBody>
      </p:sp>
      <p:sp>
        <p:nvSpPr>
          <p:cNvPr id="4" name="Content Placeholder 2">
            <a:extLst>
              <a:ext uri="{FF2B5EF4-FFF2-40B4-BE49-F238E27FC236}">
                <a16:creationId xmlns:a16="http://schemas.microsoft.com/office/drawing/2014/main" id="{44F51F4E-096C-064F-8B34-F17D24C964EB}"/>
              </a:ext>
            </a:extLst>
          </p:cNvPr>
          <p:cNvSpPr>
            <a:spLocks noGrp="1"/>
          </p:cNvSpPr>
          <p:nvPr>
            <p:ph idx="1"/>
          </p:nvPr>
        </p:nvSpPr>
        <p:spPr>
          <a:xfrm>
            <a:off x="838201" y="2078891"/>
            <a:ext cx="4251690" cy="4175634"/>
          </a:xfrm>
        </p:spPr>
        <p:txBody>
          <a:bodyPr>
            <a:normAutofit/>
          </a:bodyPr>
          <a:lstStyle>
            <a:lvl1pPr marL="228600" indent="-228600">
              <a:lnSpc>
                <a:spcPct val="150000"/>
              </a:lnSpc>
              <a:buClr>
                <a:schemeClr val="tx2"/>
              </a:buClr>
              <a:buFont typeface="Courier New" panose="02070309020205020404" pitchFamily="49" charset="0"/>
              <a:buChar char="o"/>
              <a:defRPr sz="2000" b="0" i="0">
                <a:latin typeface="Barlow Light" pitchFamily="2" charset="77"/>
              </a:defRPr>
            </a:lvl1pPr>
            <a:lvl2pPr marL="685800" indent="-228600">
              <a:lnSpc>
                <a:spcPct val="150000"/>
              </a:lnSpc>
              <a:buClr>
                <a:schemeClr val="tx2"/>
              </a:buClr>
              <a:buFont typeface="Courier New" panose="02070309020205020404" pitchFamily="49" charset="0"/>
              <a:buChar char="o"/>
              <a:defRPr sz="1800" b="0" i="0">
                <a:latin typeface="Barlow Light" pitchFamily="2" charset="77"/>
              </a:defRPr>
            </a:lvl2pPr>
            <a:lvl3pPr marL="1143000" indent="-228600">
              <a:lnSpc>
                <a:spcPct val="150000"/>
              </a:lnSpc>
              <a:buClr>
                <a:schemeClr val="tx2"/>
              </a:buClr>
              <a:buFont typeface="Courier New" panose="02070309020205020404" pitchFamily="49" charset="0"/>
              <a:buChar char="o"/>
              <a:defRPr sz="1600" b="0" i="0">
                <a:latin typeface="Barlow Light" pitchFamily="2" charset="77"/>
              </a:defRPr>
            </a:lvl3pPr>
            <a:lvl4pPr marL="1600200" indent="-228600">
              <a:lnSpc>
                <a:spcPct val="150000"/>
              </a:lnSpc>
              <a:buClr>
                <a:schemeClr val="tx2"/>
              </a:buClr>
              <a:buFont typeface="Courier New" panose="02070309020205020404" pitchFamily="49" charset="0"/>
              <a:buChar char="o"/>
              <a:defRPr sz="1400" b="0" i="0">
                <a:latin typeface="Barlow Light" pitchFamily="2" charset="77"/>
              </a:defRPr>
            </a:lvl4pPr>
            <a:lvl5pPr marL="2057400" indent="-228600">
              <a:lnSpc>
                <a:spcPct val="150000"/>
              </a:lnSpc>
              <a:buClr>
                <a:schemeClr val="tx2"/>
              </a:buClr>
              <a:buFont typeface="Courier New" panose="02070309020205020404" pitchFamily="49" charset="0"/>
              <a:buChar char="o"/>
              <a:defRPr sz="1400" b="0" i="0">
                <a:latin typeface="Barlow Ligh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0D178A88-6DDB-3743-91E7-764589E2A4CF}"/>
              </a:ext>
            </a:extLst>
          </p:cNvPr>
          <p:cNvSpPr txBox="1"/>
          <p:nvPr userDrawn="1"/>
        </p:nvSpPr>
        <p:spPr>
          <a:xfrm>
            <a:off x="7970654" y="365125"/>
            <a:ext cx="2606310" cy="276999"/>
          </a:xfrm>
          <a:prstGeom prst="rect">
            <a:avLst/>
          </a:prstGeom>
          <a:noFill/>
        </p:spPr>
        <p:txBody>
          <a:bodyPr wrap="square" rtlCol="0">
            <a:spAutoFit/>
          </a:bodyPr>
          <a:lstStyle/>
          <a:p>
            <a:pPr algn="r"/>
            <a:r>
              <a:rPr lang="en-US" sz="1200" b="0" i="0" dirty="0" err="1">
                <a:solidFill>
                  <a:schemeClr val="bg1"/>
                </a:solidFill>
                <a:latin typeface="Barlow Light" pitchFamily="2" charset="77"/>
              </a:rPr>
              <a:t>www.sages.org</a:t>
            </a:r>
            <a:endParaRPr lang="en-US" sz="1200" b="0" i="0" dirty="0">
              <a:solidFill>
                <a:schemeClr val="bg1"/>
              </a:solidFill>
              <a:latin typeface="Barlow Light" pitchFamily="2" charset="77"/>
            </a:endParaRPr>
          </a:p>
        </p:txBody>
      </p:sp>
      <p:sp>
        <p:nvSpPr>
          <p:cNvPr id="9" name="Content Placeholder 8">
            <a:extLst>
              <a:ext uri="{FF2B5EF4-FFF2-40B4-BE49-F238E27FC236}">
                <a16:creationId xmlns:a16="http://schemas.microsoft.com/office/drawing/2014/main" id="{217B1A3D-32C8-D84E-B340-4816711750BF}"/>
              </a:ext>
            </a:extLst>
          </p:cNvPr>
          <p:cNvSpPr>
            <a:spLocks noGrp="1"/>
          </p:cNvSpPr>
          <p:nvPr>
            <p:ph sz="quarter" idx="12"/>
          </p:nvPr>
        </p:nvSpPr>
        <p:spPr>
          <a:xfrm>
            <a:off x="5583237" y="2079400"/>
            <a:ext cx="5770562" cy="4175125"/>
          </a:xfrm>
        </p:spPr>
        <p:txBody>
          <a:bodyPr/>
          <a:lstStyle>
            <a:lvl1pPr marL="342900" indent="-342900">
              <a:lnSpc>
                <a:spcPct val="150000"/>
              </a:lnSpc>
              <a:buClr>
                <a:schemeClr val="tx2"/>
              </a:buClr>
              <a:buFont typeface="Courier New" panose="02070309020205020404" pitchFamily="49" charset="0"/>
              <a:buChar char="o"/>
              <a:defRPr sz="2000" b="0" i="0">
                <a:latin typeface="Barlow Light" pitchFamily="2" charset="77"/>
              </a:defRPr>
            </a:lvl1pPr>
            <a:lvl2pPr marL="742950" indent="-285750">
              <a:lnSpc>
                <a:spcPct val="150000"/>
              </a:lnSpc>
              <a:buClr>
                <a:schemeClr val="tx2"/>
              </a:buClr>
              <a:buFont typeface="Courier New" panose="02070309020205020404" pitchFamily="49" charset="0"/>
              <a:buChar char="o"/>
              <a:defRPr sz="1800" b="0" i="0">
                <a:latin typeface="Barlow Light" pitchFamily="2" charset="77"/>
              </a:defRPr>
            </a:lvl2pPr>
            <a:lvl3pPr marL="1200150" indent="-285750">
              <a:lnSpc>
                <a:spcPct val="150000"/>
              </a:lnSpc>
              <a:buClr>
                <a:schemeClr val="tx2"/>
              </a:buClr>
              <a:buFont typeface="Courier New" panose="02070309020205020404" pitchFamily="49" charset="0"/>
              <a:buChar char="o"/>
              <a:defRPr sz="1600" b="0" i="0">
                <a:latin typeface="Barlow Light" pitchFamily="2" charset="77"/>
              </a:defRPr>
            </a:lvl3pPr>
            <a:lvl4pPr marL="1657350" indent="-285750">
              <a:lnSpc>
                <a:spcPct val="150000"/>
              </a:lnSpc>
              <a:buClr>
                <a:schemeClr val="tx2"/>
              </a:buClr>
              <a:buFont typeface="Courier New" panose="02070309020205020404" pitchFamily="49" charset="0"/>
              <a:buChar char="o"/>
              <a:defRPr sz="1400" b="0" i="0">
                <a:latin typeface="Barlow Light" pitchFamily="2" charset="77"/>
              </a:defRPr>
            </a:lvl4pPr>
            <a:lvl5pPr marL="2114550" indent="-285750">
              <a:lnSpc>
                <a:spcPct val="150000"/>
              </a:lnSpc>
              <a:buClr>
                <a:schemeClr val="tx2"/>
              </a:buClr>
              <a:buFont typeface="Courier New" panose="02070309020205020404" pitchFamily="49" charset="0"/>
              <a:buChar char="o"/>
              <a:defRPr sz="1400" b="0" i="0">
                <a:latin typeface="Barlow Ligh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179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3BA0EF2-D3CF-2541-B560-6AC1A2BC6E2E}"/>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E75C08-5388-5F44-A060-5C4597724497}"/>
              </a:ext>
            </a:extLst>
          </p:cNvPr>
          <p:cNvSpPr/>
          <p:nvPr userDrawn="1"/>
        </p:nvSpPr>
        <p:spPr>
          <a:xfrm>
            <a:off x="4772025" y="829433"/>
            <a:ext cx="6362616" cy="5411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2BEDD-B938-1445-9930-CC24D36A7F66}"/>
              </a:ext>
            </a:extLst>
          </p:cNvPr>
          <p:cNvSpPr>
            <a:spLocks noGrp="1"/>
          </p:cNvSpPr>
          <p:nvPr>
            <p:ph type="title" hasCustomPrompt="1"/>
          </p:nvPr>
        </p:nvSpPr>
        <p:spPr>
          <a:xfrm>
            <a:off x="839789" y="829433"/>
            <a:ext cx="3788855" cy="1600200"/>
          </a:xfrm>
        </p:spPr>
        <p:txBody>
          <a:bodyPr anchor="b"/>
          <a:lstStyle>
            <a:lvl1pPr algn="r">
              <a:defRPr sz="32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DD122CCA-3CF0-6B40-AB2D-E0D2039067C0}"/>
              </a:ext>
            </a:extLst>
          </p:cNvPr>
          <p:cNvSpPr>
            <a:spLocks noGrp="1"/>
          </p:cNvSpPr>
          <p:nvPr>
            <p:ph type="body" sz="half" idx="2"/>
          </p:nvPr>
        </p:nvSpPr>
        <p:spPr>
          <a:xfrm>
            <a:off x="839789" y="2429633"/>
            <a:ext cx="3788855" cy="3811588"/>
          </a:xfrm>
        </p:spPr>
        <p:txBody>
          <a:bodyPr/>
          <a:lstStyle>
            <a:lvl1pPr marL="0" indent="0" algn="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21" name="Text Placeholder 20">
            <a:extLst>
              <a:ext uri="{FF2B5EF4-FFF2-40B4-BE49-F238E27FC236}">
                <a16:creationId xmlns:a16="http://schemas.microsoft.com/office/drawing/2014/main" id="{128C8F53-FB40-DD46-8B27-13FB1212A2F8}"/>
              </a:ext>
            </a:extLst>
          </p:cNvPr>
          <p:cNvSpPr>
            <a:spLocks noGrp="1"/>
          </p:cNvSpPr>
          <p:nvPr>
            <p:ph type="body" sz="quarter" idx="10" hasCustomPrompt="1"/>
          </p:nvPr>
        </p:nvSpPr>
        <p:spPr>
          <a:xfrm>
            <a:off x="5161497" y="1776074"/>
            <a:ext cx="1725612" cy="372824"/>
          </a:xfrm>
        </p:spPr>
        <p:txBody>
          <a:bodyPr>
            <a:normAutofit/>
          </a:bodyPr>
          <a:lstStyle>
            <a:lvl1pPr marL="0" indent="0">
              <a:buFont typeface="Arial" panose="020B0604020202020204" pitchFamily="34" charset="0"/>
              <a:buNone/>
              <a:defRPr sz="2000" b="1" i="0">
                <a:latin typeface="Nunito Sans ExtraBold"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
        <p:nvSpPr>
          <p:cNvPr id="24" name="Text Placeholder 23">
            <a:extLst>
              <a:ext uri="{FF2B5EF4-FFF2-40B4-BE49-F238E27FC236}">
                <a16:creationId xmlns:a16="http://schemas.microsoft.com/office/drawing/2014/main" id="{16C15716-BF6F-CA49-84FA-D33979970DF8}"/>
              </a:ext>
            </a:extLst>
          </p:cNvPr>
          <p:cNvSpPr>
            <a:spLocks noGrp="1"/>
          </p:cNvSpPr>
          <p:nvPr>
            <p:ph type="body" sz="quarter" idx="11" hasCustomPrompt="1"/>
          </p:nvPr>
        </p:nvSpPr>
        <p:spPr>
          <a:xfrm>
            <a:off x="5160963" y="2249488"/>
            <a:ext cx="2373312" cy="736600"/>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Body Text</a:t>
            </a:r>
          </a:p>
        </p:txBody>
      </p:sp>
      <p:sp>
        <p:nvSpPr>
          <p:cNvPr id="27" name="Text Placeholder 20">
            <a:extLst>
              <a:ext uri="{FF2B5EF4-FFF2-40B4-BE49-F238E27FC236}">
                <a16:creationId xmlns:a16="http://schemas.microsoft.com/office/drawing/2014/main" id="{EB1A4E8A-332B-C646-8935-880B3B768121}"/>
              </a:ext>
            </a:extLst>
          </p:cNvPr>
          <p:cNvSpPr>
            <a:spLocks noGrp="1"/>
          </p:cNvSpPr>
          <p:nvPr>
            <p:ph type="body" sz="quarter" idx="12" hasCustomPrompt="1"/>
          </p:nvPr>
        </p:nvSpPr>
        <p:spPr>
          <a:xfrm>
            <a:off x="5168241" y="3870554"/>
            <a:ext cx="1725612" cy="372824"/>
          </a:xfrm>
        </p:spPr>
        <p:txBody>
          <a:bodyPr>
            <a:normAutofit/>
          </a:bodyPr>
          <a:lstStyle>
            <a:lvl1pPr marL="0" indent="0">
              <a:buFont typeface="Arial" panose="020B0604020202020204" pitchFamily="34" charset="0"/>
              <a:buNone/>
              <a:defRPr sz="2000" b="1" i="0">
                <a:latin typeface="Nunito Sans ExtraBold"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
        <p:nvSpPr>
          <p:cNvPr id="28" name="Text Placeholder 23">
            <a:extLst>
              <a:ext uri="{FF2B5EF4-FFF2-40B4-BE49-F238E27FC236}">
                <a16:creationId xmlns:a16="http://schemas.microsoft.com/office/drawing/2014/main" id="{45E029B8-8EC3-864E-9520-9AFC468D7E3D}"/>
              </a:ext>
            </a:extLst>
          </p:cNvPr>
          <p:cNvSpPr>
            <a:spLocks noGrp="1"/>
          </p:cNvSpPr>
          <p:nvPr>
            <p:ph type="body" sz="quarter" idx="13" hasCustomPrompt="1"/>
          </p:nvPr>
        </p:nvSpPr>
        <p:spPr>
          <a:xfrm>
            <a:off x="5167707" y="4343968"/>
            <a:ext cx="2373312" cy="736600"/>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Body Text</a:t>
            </a:r>
          </a:p>
        </p:txBody>
      </p:sp>
      <p:sp>
        <p:nvSpPr>
          <p:cNvPr id="29" name="Text Placeholder 20">
            <a:extLst>
              <a:ext uri="{FF2B5EF4-FFF2-40B4-BE49-F238E27FC236}">
                <a16:creationId xmlns:a16="http://schemas.microsoft.com/office/drawing/2014/main" id="{1FD7B79B-6442-AA46-9C47-5C7EE803F19A}"/>
              </a:ext>
            </a:extLst>
          </p:cNvPr>
          <p:cNvSpPr>
            <a:spLocks noGrp="1"/>
          </p:cNvSpPr>
          <p:nvPr>
            <p:ph type="body" sz="quarter" idx="14" hasCustomPrompt="1"/>
          </p:nvPr>
        </p:nvSpPr>
        <p:spPr>
          <a:xfrm>
            <a:off x="8332213" y="1774726"/>
            <a:ext cx="1725612" cy="372824"/>
          </a:xfrm>
        </p:spPr>
        <p:txBody>
          <a:bodyPr>
            <a:normAutofit/>
          </a:bodyPr>
          <a:lstStyle>
            <a:lvl1pPr marL="0" indent="0">
              <a:buFont typeface="Arial" panose="020B0604020202020204" pitchFamily="34" charset="0"/>
              <a:buNone/>
              <a:defRPr sz="2000" b="1" i="0">
                <a:latin typeface="Nunito Sans ExtraBold"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
        <p:nvSpPr>
          <p:cNvPr id="30" name="Text Placeholder 23">
            <a:extLst>
              <a:ext uri="{FF2B5EF4-FFF2-40B4-BE49-F238E27FC236}">
                <a16:creationId xmlns:a16="http://schemas.microsoft.com/office/drawing/2014/main" id="{6EF55B54-6C4C-7645-BBFC-FA5028859B34}"/>
              </a:ext>
            </a:extLst>
          </p:cNvPr>
          <p:cNvSpPr>
            <a:spLocks noGrp="1"/>
          </p:cNvSpPr>
          <p:nvPr>
            <p:ph type="body" sz="quarter" idx="15" hasCustomPrompt="1"/>
          </p:nvPr>
        </p:nvSpPr>
        <p:spPr>
          <a:xfrm>
            <a:off x="8331679" y="2248140"/>
            <a:ext cx="2373312" cy="736600"/>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Body Text</a:t>
            </a:r>
          </a:p>
        </p:txBody>
      </p:sp>
      <p:sp>
        <p:nvSpPr>
          <p:cNvPr id="31" name="Text Placeholder 20">
            <a:extLst>
              <a:ext uri="{FF2B5EF4-FFF2-40B4-BE49-F238E27FC236}">
                <a16:creationId xmlns:a16="http://schemas.microsoft.com/office/drawing/2014/main" id="{3DF38E44-9696-AD44-A949-572C5CF0C398}"/>
              </a:ext>
            </a:extLst>
          </p:cNvPr>
          <p:cNvSpPr>
            <a:spLocks noGrp="1"/>
          </p:cNvSpPr>
          <p:nvPr>
            <p:ph type="body" sz="quarter" idx="16" hasCustomPrompt="1"/>
          </p:nvPr>
        </p:nvSpPr>
        <p:spPr>
          <a:xfrm>
            <a:off x="8338957" y="3869206"/>
            <a:ext cx="1725612" cy="372824"/>
          </a:xfrm>
        </p:spPr>
        <p:txBody>
          <a:bodyPr>
            <a:normAutofit/>
          </a:bodyPr>
          <a:lstStyle>
            <a:lvl1pPr marL="0" indent="0">
              <a:buFont typeface="Arial" panose="020B0604020202020204" pitchFamily="34" charset="0"/>
              <a:buNone/>
              <a:defRPr sz="2000" b="1" i="0">
                <a:latin typeface="Nunito Sans ExtraBold"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
        <p:nvSpPr>
          <p:cNvPr id="32" name="Text Placeholder 23">
            <a:extLst>
              <a:ext uri="{FF2B5EF4-FFF2-40B4-BE49-F238E27FC236}">
                <a16:creationId xmlns:a16="http://schemas.microsoft.com/office/drawing/2014/main" id="{EFDF0ABE-DC0A-B447-88EC-4F0A9060E189}"/>
              </a:ext>
            </a:extLst>
          </p:cNvPr>
          <p:cNvSpPr>
            <a:spLocks noGrp="1"/>
          </p:cNvSpPr>
          <p:nvPr>
            <p:ph type="body" sz="quarter" idx="17" hasCustomPrompt="1"/>
          </p:nvPr>
        </p:nvSpPr>
        <p:spPr>
          <a:xfrm>
            <a:off x="8338423" y="4342620"/>
            <a:ext cx="2373312" cy="736600"/>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Body Text</a:t>
            </a:r>
          </a:p>
        </p:txBody>
      </p:sp>
      <p:sp>
        <p:nvSpPr>
          <p:cNvPr id="33" name="Slide Number Placeholder 32">
            <a:extLst>
              <a:ext uri="{FF2B5EF4-FFF2-40B4-BE49-F238E27FC236}">
                <a16:creationId xmlns:a16="http://schemas.microsoft.com/office/drawing/2014/main" id="{1A5C1991-22C0-9E43-ABB9-901CA53B16E9}"/>
              </a:ext>
            </a:extLst>
          </p:cNvPr>
          <p:cNvSpPr>
            <a:spLocks noGrp="1"/>
          </p:cNvSpPr>
          <p:nvPr>
            <p:ph type="sldNum" sz="quarter" idx="18"/>
          </p:nvPr>
        </p:nvSpPr>
        <p:spPr/>
        <p:txBody>
          <a:bodyPr/>
          <a:lstStyle/>
          <a:p>
            <a:fld id="{3D664134-99A1-234D-BF4A-02298E413A4B}" type="slidenum">
              <a:rPr lang="en-US" smtClean="0"/>
              <a:pPr/>
              <a:t>‹#›</a:t>
            </a:fld>
            <a:endParaRPr lang="en-US" dirty="0"/>
          </a:p>
        </p:txBody>
      </p:sp>
    </p:spTree>
    <p:extLst>
      <p:ext uri="{BB962C8B-B14F-4D97-AF65-F5344CB8AC3E}">
        <p14:creationId xmlns:p14="http://schemas.microsoft.com/office/powerpoint/2010/main" val="1202815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DB95B-FBAD-6A4C-AE96-CF9D6D534FBF}"/>
              </a:ext>
            </a:extLst>
          </p:cNvPr>
          <p:cNvSpPr>
            <a:spLocks noGrp="1"/>
          </p:cNvSpPr>
          <p:nvPr>
            <p:ph type="title"/>
          </p:nvPr>
        </p:nvSpPr>
        <p:spPr>
          <a:xfrm>
            <a:off x="838200" y="849665"/>
            <a:ext cx="10515600" cy="1084332"/>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F8B841B4-CA04-7444-A071-7EFD6DA1E030}"/>
              </a:ext>
            </a:extLst>
          </p:cNvPr>
          <p:cNvSpPr>
            <a:spLocks noGrp="1"/>
          </p:cNvSpPr>
          <p:nvPr>
            <p:ph type="body" idx="1"/>
          </p:nvPr>
        </p:nvSpPr>
        <p:spPr>
          <a:xfrm>
            <a:off x="838200" y="2141538"/>
            <a:ext cx="10515600" cy="40354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id="{35FD4FDC-342A-864A-9F65-08CCA7317386}"/>
              </a:ext>
            </a:extLst>
          </p:cNvPr>
          <p:cNvSpPr txBox="1"/>
          <p:nvPr userDrawn="1"/>
        </p:nvSpPr>
        <p:spPr>
          <a:xfrm>
            <a:off x="7970654" y="365125"/>
            <a:ext cx="2606310" cy="276999"/>
          </a:xfrm>
          <a:prstGeom prst="rect">
            <a:avLst/>
          </a:prstGeom>
          <a:noFill/>
        </p:spPr>
        <p:txBody>
          <a:bodyPr wrap="square" rtlCol="0">
            <a:spAutoFit/>
          </a:bodyPr>
          <a:lstStyle/>
          <a:p>
            <a:pPr algn="r"/>
            <a:r>
              <a:rPr lang="en-US" sz="1200" b="0" i="0" dirty="0" err="1">
                <a:solidFill>
                  <a:schemeClr val="accent4"/>
                </a:solidFill>
                <a:latin typeface="Barlow Light" pitchFamily="2" charset="77"/>
              </a:rPr>
              <a:t>www.sages.org</a:t>
            </a:r>
            <a:endParaRPr lang="en-US" sz="1200" b="0" i="0" dirty="0">
              <a:solidFill>
                <a:schemeClr val="accent4"/>
              </a:solidFill>
              <a:latin typeface="Barlow Light" pitchFamily="2" charset="77"/>
            </a:endParaRPr>
          </a:p>
        </p:txBody>
      </p:sp>
      <p:sp>
        <p:nvSpPr>
          <p:cNvPr id="15" name="Slide Number Placeholder 14">
            <a:extLst>
              <a:ext uri="{FF2B5EF4-FFF2-40B4-BE49-F238E27FC236}">
                <a16:creationId xmlns:a16="http://schemas.microsoft.com/office/drawing/2014/main" id="{5E1CFEC9-341D-954E-937C-9CE24F42C618}"/>
              </a:ext>
            </a:extLst>
          </p:cNvPr>
          <p:cNvSpPr>
            <a:spLocks noGrp="1"/>
          </p:cNvSpPr>
          <p:nvPr>
            <p:ph type="sldNum" sz="quarter" idx="4"/>
          </p:nvPr>
        </p:nvSpPr>
        <p:spPr>
          <a:xfrm>
            <a:off x="8610599" y="36512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Barlow Light" pitchFamily="2" charset="77"/>
              </a:defRPr>
            </a:lvl1pPr>
          </a:lstStyle>
          <a:p>
            <a:fld id="{3D664134-99A1-234D-BF4A-02298E413A4B}" type="slidenum">
              <a:rPr lang="en-US" smtClean="0"/>
              <a:pPr/>
              <a:t>‹#›</a:t>
            </a:fld>
            <a:endParaRPr lang="en-US" dirty="0"/>
          </a:p>
        </p:txBody>
      </p:sp>
    </p:spTree>
    <p:extLst>
      <p:ext uri="{BB962C8B-B14F-4D97-AF65-F5344CB8AC3E}">
        <p14:creationId xmlns:p14="http://schemas.microsoft.com/office/powerpoint/2010/main" val="2412589161"/>
      </p:ext>
    </p:extLst>
  </p:cSld>
  <p:clrMap bg1="lt1" tx1="dk1" bg2="lt2" tx2="dk2" accent1="accent1" accent2="accent2" accent3="accent3" accent4="accent4" accent5="accent5" accent6="accent6" hlink="hlink" folHlink="folHlink"/>
  <p:sldLayoutIdLst>
    <p:sldLayoutId id="2147483660" r:id="rId1"/>
    <p:sldLayoutId id="2147483658" r:id="rId2"/>
    <p:sldLayoutId id="2147483666" r:id="rId3"/>
    <p:sldLayoutId id="2147483667" r:id="rId4"/>
    <p:sldLayoutId id="2147483669" r:id="rId5"/>
    <p:sldLayoutId id="2147483668" r:id="rId6"/>
    <p:sldLayoutId id="2147483670" r:id="rId7"/>
    <p:sldLayoutId id="2147483671" r:id="rId8"/>
    <p:sldLayoutId id="2147483663" r:id="rId9"/>
    <p:sldLayoutId id="2147483672" r:id="rId10"/>
    <p:sldLayoutId id="2147483673" r:id="rId11"/>
    <p:sldLayoutId id="2147483674" r:id="rId12"/>
  </p:sldLayoutIdLst>
  <p:hf hdr="0" ftr="0" dt="0"/>
  <p:txStyles>
    <p:titleStyle>
      <a:lvl1pPr algn="l" defTabSz="914400" rtl="0" eaLnBrk="1" latinLnBrk="0" hangingPunct="1">
        <a:lnSpc>
          <a:spcPct val="90000"/>
        </a:lnSpc>
        <a:spcBef>
          <a:spcPct val="0"/>
        </a:spcBef>
        <a:buNone/>
        <a:defRPr sz="3200" b="1" i="0" kern="1200">
          <a:solidFill>
            <a:schemeClr val="tx1"/>
          </a:solidFill>
          <a:latin typeface="Nunito Sans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Barlow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Barlow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Barlow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Barlow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Barlow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30.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653E-3E38-2E4E-B733-C5BFF95D73FF}"/>
              </a:ext>
            </a:extLst>
          </p:cNvPr>
          <p:cNvSpPr>
            <a:spLocks noGrp="1"/>
          </p:cNvSpPr>
          <p:nvPr>
            <p:ph type="ctrTitle"/>
          </p:nvPr>
        </p:nvSpPr>
        <p:spPr/>
        <p:txBody>
          <a:bodyPr>
            <a:normAutofit fontScale="90000"/>
          </a:bodyPr>
          <a:lstStyle/>
          <a:p>
            <a:r>
              <a:rPr lang="en-US" dirty="0"/>
              <a:t>Are we at the COVID-19 peak? Epidemiologic Projections</a:t>
            </a:r>
          </a:p>
        </p:txBody>
      </p:sp>
      <p:sp>
        <p:nvSpPr>
          <p:cNvPr id="3" name="Subtitle 2">
            <a:extLst>
              <a:ext uri="{FF2B5EF4-FFF2-40B4-BE49-F238E27FC236}">
                <a16:creationId xmlns:a16="http://schemas.microsoft.com/office/drawing/2014/main" id="{C0A6344E-34FF-7143-91A3-98CCBD35F279}"/>
              </a:ext>
            </a:extLst>
          </p:cNvPr>
          <p:cNvSpPr>
            <a:spLocks noGrp="1"/>
          </p:cNvSpPr>
          <p:nvPr>
            <p:ph type="subTitle" idx="1"/>
          </p:nvPr>
        </p:nvSpPr>
        <p:spPr>
          <a:xfrm>
            <a:off x="1552113" y="4669654"/>
            <a:ext cx="9144000" cy="1819944"/>
          </a:xfrm>
        </p:spPr>
        <p:txBody>
          <a:bodyPr>
            <a:normAutofit fontScale="92500" lnSpcReduction="20000"/>
          </a:bodyPr>
          <a:lstStyle/>
          <a:p>
            <a:r>
              <a:rPr lang="en-US" dirty="0"/>
              <a:t>Jinwei Hu, MD</a:t>
            </a:r>
          </a:p>
          <a:p>
            <a:r>
              <a:rPr lang="en-US" dirty="0"/>
              <a:t>Clinical Informatics Fellow</a:t>
            </a:r>
          </a:p>
          <a:p>
            <a:r>
              <a:rPr lang="en-US" dirty="0"/>
              <a:t>Department of Surgery</a:t>
            </a:r>
          </a:p>
          <a:p>
            <a:r>
              <a:rPr lang="en-US" dirty="0"/>
              <a:t>Department of Biomedical Informatics</a:t>
            </a:r>
          </a:p>
          <a:p>
            <a:r>
              <a:rPr lang="en-US" dirty="0"/>
              <a:t>University at Buffalo</a:t>
            </a:r>
          </a:p>
        </p:txBody>
      </p:sp>
      <p:sp>
        <p:nvSpPr>
          <p:cNvPr id="4" name="Slide Number Placeholder 3">
            <a:extLst>
              <a:ext uri="{FF2B5EF4-FFF2-40B4-BE49-F238E27FC236}">
                <a16:creationId xmlns:a16="http://schemas.microsoft.com/office/drawing/2014/main" id="{195EE7BD-DF77-1D49-B5B8-4F2EAA0C7C02}"/>
              </a:ext>
            </a:extLst>
          </p:cNvPr>
          <p:cNvSpPr>
            <a:spLocks noGrp="1"/>
          </p:cNvSpPr>
          <p:nvPr>
            <p:ph type="sldNum" sz="quarter" idx="10"/>
          </p:nvPr>
        </p:nvSpPr>
        <p:spPr/>
        <p:txBody>
          <a:bodyPr/>
          <a:lstStyle/>
          <a:p>
            <a:r>
              <a:rPr lang="en-US" dirty="0"/>
              <a:t>2</a:t>
            </a:r>
          </a:p>
        </p:txBody>
      </p:sp>
    </p:spTree>
    <p:extLst>
      <p:ext uri="{BB962C8B-B14F-4D97-AF65-F5344CB8AC3E}">
        <p14:creationId xmlns:p14="http://schemas.microsoft.com/office/powerpoint/2010/main" val="1722341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81D7-F5A4-41CC-9394-39FF29603461}"/>
              </a:ext>
            </a:extLst>
          </p:cNvPr>
          <p:cNvSpPr>
            <a:spLocks noGrp="1"/>
          </p:cNvSpPr>
          <p:nvPr>
            <p:ph type="title"/>
          </p:nvPr>
        </p:nvSpPr>
        <p:spPr>
          <a:xfrm>
            <a:off x="838199" y="849665"/>
            <a:ext cx="10515600" cy="550257"/>
          </a:xfrm>
        </p:spPr>
        <p:txBody>
          <a:bodyPr/>
          <a:lstStyle/>
          <a:p>
            <a:r>
              <a:rPr lang="en-US" dirty="0"/>
              <a:t>All models are bad, some are useful</a:t>
            </a:r>
          </a:p>
        </p:txBody>
      </p:sp>
      <p:sp>
        <p:nvSpPr>
          <p:cNvPr id="3" name="Slide Number Placeholder 2">
            <a:extLst>
              <a:ext uri="{FF2B5EF4-FFF2-40B4-BE49-F238E27FC236}">
                <a16:creationId xmlns:a16="http://schemas.microsoft.com/office/drawing/2014/main" id="{0CEBB075-2FAE-4753-B025-57B30D4CB076}"/>
              </a:ext>
            </a:extLst>
          </p:cNvPr>
          <p:cNvSpPr>
            <a:spLocks noGrp="1"/>
          </p:cNvSpPr>
          <p:nvPr>
            <p:ph type="sldNum" sz="quarter" idx="10"/>
          </p:nvPr>
        </p:nvSpPr>
        <p:spPr/>
        <p:txBody>
          <a:bodyPr/>
          <a:lstStyle/>
          <a:p>
            <a:fld id="{3D664134-99A1-234D-BF4A-02298E413A4B}" type="slidenum">
              <a:rPr lang="en-US" smtClean="0"/>
              <a:pPr/>
              <a:t>11</a:t>
            </a:fld>
            <a:endParaRPr lang="en-US" dirty="0"/>
          </a:p>
        </p:txBody>
      </p:sp>
      <p:pic>
        <p:nvPicPr>
          <p:cNvPr id="5" name="Picture 2" descr="Extrapolating">
            <a:extLst>
              <a:ext uri="{FF2B5EF4-FFF2-40B4-BE49-F238E27FC236}">
                <a16:creationId xmlns:a16="http://schemas.microsoft.com/office/drawing/2014/main" id="{F9F2472D-3936-4F1F-9A2A-D4AB9D9DC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613029"/>
            <a:ext cx="4391025" cy="280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miro.medium.com/max/1057/1*Huq_pF8TwuaQUs4odd95GA.png">
            <a:extLst>
              <a:ext uri="{FF2B5EF4-FFF2-40B4-BE49-F238E27FC236}">
                <a16:creationId xmlns:a16="http://schemas.microsoft.com/office/drawing/2014/main" id="{F785B69D-0045-484D-A068-2D7418E44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252" y="1656400"/>
            <a:ext cx="5396547" cy="508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18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65693-2E11-45AD-B0B0-EEC11C893B5A}"/>
              </a:ext>
            </a:extLst>
          </p:cNvPr>
          <p:cNvSpPr>
            <a:spLocks noGrp="1"/>
          </p:cNvSpPr>
          <p:nvPr>
            <p:ph type="title"/>
          </p:nvPr>
        </p:nvSpPr>
        <p:spPr/>
        <p:txBody>
          <a:bodyPr/>
          <a:lstStyle/>
          <a:p>
            <a:r>
              <a:rPr lang="en-US" dirty="0"/>
              <a:t>Are we at the peak?</a:t>
            </a:r>
          </a:p>
        </p:txBody>
      </p:sp>
      <p:sp>
        <p:nvSpPr>
          <p:cNvPr id="3" name="Slide Number Placeholder 2">
            <a:extLst>
              <a:ext uri="{FF2B5EF4-FFF2-40B4-BE49-F238E27FC236}">
                <a16:creationId xmlns:a16="http://schemas.microsoft.com/office/drawing/2014/main" id="{A6F5DBB6-7AA9-47F9-B5EC-1C03F9CB3E06}"/>
              </a:ext>
            </a:extLst>
          </p:cNvPr>
          <p:cNvSpPr>
            <a:spLocks noGrp="1"/>
          </p:cNvSpPr>
          <p:nvPr>
            <p:ph type="sldNum" sz="quarter" idx="10"/>
          </p:nvPr>
        </p:nvSpPr>
        <p:spPr/>
        <p:txBody>
          <a:bodyPr/>
          <a:lstStyle/>
          <a:p>
            <a:fld id="{3D664134-99A1-234D-BF4A-02298E413A4B}" type="slidenum">
              <a:rPr lang="en-US" smtClean="0"/>
              <a:pPr/>
              <a:t>12</a:t>
            </a:fld>
            <a:endParaRPr lang="en-US" dirty="0"/>
          </a:p>
        </p:txBody>
      </p:sp>
      <p:pic>
        <p:nvPicPr>
          <p:cNvPr id="6" name="Picture 5">
            <a:extLst>
              <a:ext uri="{FF2B5EF4-FFF2-40B4-BE49-F238E27FC236}">
                <a16:creationId xmlns:a16="http://schemas.microsoft.com/office/drawing/2014/main" id="{D48EC285-364C-430E-B5E2-0B403B3B6E4F}"/>
              </a:ext>
            </a:extLst>
          </p:cNvPr>
          <p:cNvPicPr>
            <a:picLocks noChangeAspect="1"/>
          </p:cNvPicPr>
          <p:nvPr/>
        </p:nvPicPr>
        <p:blipFill>
          <a:blip r:embed="rId3"/>
          <a:stretch>
            <a:fillRect/>
          </a:stretch>
        </p:blipFill>
        <p:spPr>
          <a:xfrm>
            <a:off x="93820" y="2246810"/>
            <a:ext cx="6002180" cy="3432209"/>
          </a:xfrm>
          <a:prstGeom prst="rect">
            <a:avLst/>
          </a:prstGeom>
        </p:spPr>
      </p:pic>
      <p:pic>
        <p:nvPicPr>
          <p:cNvPr id="7" name="Picture 6">
            <a:extLst>
              <a:ext uri="{FF2B5EF4-FFF2-40B4-BE49-F238E27FC236}">
                <a16:creationId xmlns:a16="http://schemas.microsoft.com/office/drawing/2014/main" id="{B26600C9-3CD5-4B60-9E06-5DC3AE6D290F}"/>
              </a:ext>
            </a:extLst>
          </p:cNvPr>
          <p:cNvPicPr>
            <a:picLocks noChangeAspect="1"/>
          </p:cNvPicPr>
          <p:nvPr/>
        </p:nvPicPr>
        <p:blipFill>
          <a:blip r:embed="rId4"/>
          <a:stretch>
            <a:fillRect/>
          </a:stretch>
        </p:blipFill>
        <p:spPr>
          <a:xfrm>
            <a:off x="6080369" y="2351284"/>
            <a:ext cx="6017811" cy="3223260"/>
          </a:xfrm>
          <a:prstGeom prst="rect">
            <a:avLst/>
          </a:prstGeom>
        </p:spPr>
      </p:pic>
    </p:spTree>
    <p:extLst>
      <p:ext uri="{BB962C8B-B14F-4D97-AF65-F5344CB8AC3E}">
        <p14:creationId xmlns:p14="http://schemas.microsoft.com/office/powerpoint/2010/main" val="177976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E3EBB-F463-4804-82F3-182F18B19AF0}"/>
              </a:ext>
            </a:extLst>
          </p:cNvPr>
          <p:cNvSpPr>
            <a:spLocks noGrp="1"/>
          </p:cNvSpPr>
          <p:nvPr>
            <p:ph type="title"/>
          </p:nvPr>
        </p:nvSpPr>
        <p:spPr/>
        <p:txBody>
          <a:bodyPr/>
          <a:lstStyle/>
          <a:p>
            <a:r>
              <a:rPr lang="en-US" dirty="0"/>
              <a:t>The Buffalo Experience: First steps</a:t>
            </a:r>
          </a:p>
        </p:txBody>
      </p:sp>
      <p:sp>
        <p:nvSpPr>
          <p:cNvPr id="3" name="Slide Number Placeholder 2">
            <a:extLst>
              <a:ext uri="{FF2B5EF4-FFF2-40B4-BE49-F238E27FC236}">
                <a16:creationId xmlns:a16="http://schemas.microsoft.com/office/drawing/2014/main" id="{E717C0C2-68CA-4038-A4E7-4F927DD61344}"/>
              </a:ext>
            </a:extLst>
          </p:cNvPr>
          <p:cNvSpPr>
            <a:spLocks noGrp="1"/>
          </p:cNvSpPr>
          <p:nvPr>
            <p:ph type="sldNum" sz="quarter" idx="10"/>
          </p:nvPr>
        </p:nvSpPr>
        <p:spPr/>
        <p:txBody>
          <a:bodyPr/>
          <a:lstStyle/>
          <a:p>
            <a:fld id="{3D664134-99A1-234D-BF4A-02298E413A4B}" type="slidenum">
              <a:rPr lang="en-US" smtClean="0"/>
              <a:pPr/>
              <a:t>13</a:t>
            </a:fld>
            <a:endParaRPr lang="en-US" dirty="0"/>
          </a:p>
        </p:txBody>
      </p:sp>
      <p:pic>
        <p:nvPicPr>
          <p:cNvPr id="5" name="Content Placeholder 10">
            <a:extLst>
              <a:ext uri="{FF2B5EF4-FFF2-40B4-BE49-F238E27FC236}">
                <a16:creationId xmlns:a16="http://schemas.microsoft.com/office/drawing/2014/main" id="{4C5321E2-77B7-4B14-8D9F-C3E922FA5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85" y="3126688"/>
            <a:ext cx="5372101" cy="2784763"/>
          </a:xfrm>
          <a:prstGeom prst="rect">
            <a:avLst/>
          </a:prstGeom>
        </p:spPr>
      </p:pic>
      <p:pic>
        <p:nvPicPr>
          <p:cNvPr id="6" name="Picture 5">
            <a:extLst>
              <a:ext uri="{FF2B5EF4-FFF2-40B4-BE49-F238E27FC236}">
                <a16:creationId xmlns:a16="http://schemas.microsoft.com/office/drawing/2014/main" id="{A0704FC4-7FEF-4B1F-81F7-32B0B96E911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4397" y="3126689"/>
            <a:ext cx="6035673" cy="2784764"/>
          </a:xfrm>
          <a:prstGeom prst="rect">
            <a:avLst/>
          </a:prstGeom>
        </p:spPr>
      </p:pic>
      <p:sp>
        <p:nvSpPr>
          <p:cNvPr id="7" name="Text Placeholder 5">
            <a:extLst>
              <a:ext uri="{FF2B5EF4-FFF2-40B4-BE49-F238E27FC236}">
                <a16:creationId xmlns:a16="http://schemas.microsoft.com/office/drawing/2014/main" id="{8A2A7803-396E-4FA9-A00F-600E1E0E8537}"/>
              </a:ext>
            </a:extLst>
          </p:cNvPr>
          <p:cNvSpPr txBox="1">
            <a:spLocks/>
          </p:cNvSpPr>
          <p:nvPr/>
        </p:nvSpPr>
        <p:spPr>
          <a:xfrm>
            <a:off x="541552" y="2390406"/>
            <a:ext cx="4937760" cy="736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Great Lakes Healthcare – Adjusted Step Wise Model</a:t>
            </a:r>
          </a:p>
          <a:p>
            <a:r>
              <a:rPr lang="en-US" sz="1400" dirty="0"/>
              <a:t>Social distancing step-wise; Peak: May 10th</a:t>
            </a:r>
          </a:p>
        </p:txBody>
      </p:sp>
      <p:sp>
        <p:nvSpPr>
          <p:cNvPr id="8" name="Text Placeholder 7">
            <a:extLst>
              <a:ext uri="{FF2B5EF4-FFF2-40B4-BE49-F238E27FC236}">
                <a16:creationId xmlns:a16="http://schemas.microsoft.com/office/drawing/2014/main" id="{6B6EBD4C-B3E7-4948-AF5C-B0B4151575E1}"/>
              </a:ext>
            </a:extLst>
          </p:cNvPr>
          <p:cNvSpPr txBox="1">
            <a:spLocks/>
          </p:cNvSpPr>
          <p:nvPr/>
        </p:nvSpPr>
        <p:spPr>
          <a:xfrm>
            <a:off x="6242374" y="2088581"/>
            <a:ext cx="4736450" cy="1340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U Penn (CHIME) Model</a:t>
            </a:r>
          </a:p>
          <a:p>
            <a:r>
              <a:rPr lang="en-US" sz="1400" dirty="0"/>
              <a:t>Social Distancing: 0%; Peak: April 24</a:t>
            </a:r>
            <a:r>
              <a:rPr lang="en-US" sz="1400" baseline="30000" dirty="0"/>
              <a:t>th</a:t>
            </a:r>
            <a:endParaRPr lang="en-US" sz="1400" dirty="0"/>
          </a:p>
          <a:p>
            <a:r>
              <a:rPr lang="en-US" sz="1400" dirty="0"/>
              <a:t>Social distancing 30%; Peak May 4</a:t>
            </a:r>
            <a:r>
              <a:rPr lang="en-US" sz="1400" baseline="30000" dirty="0"/>
              <a:t>th</a:t>
            </a:r>
            <a:r>
              <a:rPr lang="en-US" sz="1400" dirty="0"/>
              <a:t> </a:t>
            </a:r>
          </a:p>
        </p:txBody>
      </p:sp>
      <p:sp>
        <p:nvSpPr>
          <p:cNvPr id="4" name="Rectangle 3">
            <a:extLst>
              <a:ext uri="{FF2B5EF4-FFF2-40B4-BE49-F238E27FC236}">
                <a16:creationId xmlns:a16="http://schemas.microsoft.com/office/drawing/2014/main" id="{6FBF8238-676C-4B48-B216-26D68598C6D2}"/>
              </a:ext>
            </a:extLst>
          </p:cNvPr>
          <p:cNvSpPr/>
          <p:nvPr/>
        </p:nvSpPr>
        <p:spPr>
          <a:xfrm>
            <a:off x="582929" y="3134309"/>
            <a:ext cx="247651" cy="23278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302D0D-86DD-4361-A94F-9924A5061A8F}"/>
              </a:ext>
            </a:extLst>
          </p:cNvPr>
          <p:cNvSpPr/>
          <p:nvPr/>
        </p:nvSpPr>
        <p:spPr>
          <a:xfrm>
            <a:off x="6103145" y="3134308"/>
            <a:ext cx="247651" cy="23278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173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54FA1-19E3-43AB-9B04-D72A195896C5}"/>
              </a:ext>
            </a:extLst>
          </p:cNvPr>
          <p:cNvSpPr>
            <a:spLocks noGrp="1"/>
          </p:cNvSpPr>
          <p:nvPr>
            <p:ph type="title"/>
          </p:nvPr>
        </p:nvSpPr>
        <p:spPr/>
        <p:txBody>
          <a:bodyPr/>
          <a:lstStyle/>
          <a:p>
            <a:r>
              <a:rPr lang="en-US" dirty="0"/>
              <a:t>The Buffalo Experience: SEAIJRD – SEIR evolved</a:t>
            </a:r>
          </a:p>
        </p:txBody>
      </p:sp>
      <p:sp>
        <p:nvSpPr>
          <p:cNvPr id="3" name="Slide Number Placeholder 2">
            <a:extLst>
              <a:ext uri="{FF2B5EF4-FFF2-40B4-BE49-F238E27FC236}">
                <a16:creationId xmlns:a16="http://schemas.microsoft.com/office/drawing/2014/main" id="{BE82344B-D62E-4192-94F9-6B04798A33F7}"/>
              </a:ext>
            </a:extLst>
          </p:cNvPr>
          <p:cNvSpPr>
            <a:spLocks noGrp="1"/>
          </p:cNvSpPr>
          <p:nvPr>
            <p:ph type="sldNum" sz="quarter" idx="10"/>
          </p:nvPr>
        </p:nvSpPr>
        <p:spPr/>
        <p:txBody>
          <a:bodyPr/>
          <a:lstStyle/>
          <a:p>
            <a:fld id="{3D664134-99A1-234D-BF4A-02298E413A4B}" type="slidenum">
              <a:rPr lang="en-US" smtClean="0"/>
              <a:pPr/>
              <a:t>14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4F05A9-7581-4698-9ECA-B985626051B5}"/>
                  </a:ext>
                </a:extLst>
              </p:cNvPr>
              <p:cNvSpPr txBox="1"/>
              <p:nvPr/>
            </p:nvSpPr>
            <p:spPr>
              <a:xfrm>
                <a:off x="180421" y="1817114"/>
                <a:ext cx="2467277" cy="538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𝜌𝛽</m:t>
                      </m:r>
                      <m:r>
                        <a:rPr lang="en-US" b="0" i="1" smtClean="0">
                          <a:latin typeface="Cambria Math" panose="02040503050406030204" pitchFamily="18" charset="0"/>
                        </a:rPr>
                        <m:t>𝑆</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𝑞𝐼</m:t>
                              </m:r>
                              <m:r>
                                <a:rPr lang="en-US" b="0" i="1" smtClean="0">
                                  <a:latin typeface="Cambria Math" panose="02040503050406030204" pitchFamily="18" charset="0"/>
                                </a:rPr>
                                <m:t>+</m:t>
                              </m:r>
                              <m:r>
                                <a:rPr lang="en-US" b="0" i="1" smtClean="0">
                                  <a:latin typeface="Cambria Math" panose="02040503050406030204" pitchFamily="18" charset="0"/>
                                </a:rPr>
                                <m:t>𝑙𝐽</m:t>
                              </m:r>
                              <m:r>
                                <a:rPr lang="en-US" b="0" i="1" smtClean="0">
                                  <a:latin typeface="Cambria Math" panose="02040503050406030204" pitchFamily="18" charset="0"/>
                                </a:rPr>
                                <m:t>+</m:t>
                              </m:r>
                              <m:r>
                                <a:rPr lang="en-US" b="0" i="1" smtClean="0">
                                  <a:latin typeface="Cambria Math" panose="02040503050406030204" pitchFamily="18" charset="0"/>
                                </a:rPr>
                                <m:t>𝐴</m:t>
                              </m:r>
                            </m:e>
                          </m:d>
                        </m:num>
                        <m:den>
                          <m:r>
                            <a:rPr lang="en-US" b="0" i="1" smtClean="0">
                              <a:latin typeface="Cambria Math" panose="02040503050406030204" pitchFamily="18" charset="0"/>
                            </a:rPr>
                            <m:t>𝑁</m:t>
                          </m:r>
                        </m:den>
                      </m:f>
                    </m:oMath>
                  </m:oMathPara>
                </a14:m>
                <a:endParaRPr lang="en-US" dirty="0"/>
              </a:p>
            </p:txBody>
          </p:sp>
        </mc:Choice>
        <mc:Fallback xmlns="">
          <p:sp>
            <p:nvSpPr>
              <p:cNvPr id="6" name="TextBox 5">
                <a:extLst>
                  <a:ext uri="{FF2B5EF4-FFF2-40B4-BE49-F238E27FC236}">
                    <a16:creationId xmlns:a16="http://schemas.microsoft.com/office/drawing/2014/main" id="{E94F05A9-7581-4698-9ECA-B985626051B5}"/>
                  </a:ext>
                </a:extLst>
              </p:cNvPr>
              <p:cNvSpPr txBox="1">
                <a:spLocks noRot="1" noChangeAspect="1" noMove="1" noResize="1" noEditPoints="1" noAdjustHandles="1" noChangeArrowheads="1" noChangeShapeType="1" noTextEdit="1"/>
              </p:cNvSpPr>
              <p:nvPr/>
            </p:nvSpPr>
            <p:spPr>
              <a:xfrm>
                <a:off x="180421" y="1817114"/>
                <a:ext cx="2467277" cy="5380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5658E1-C1F9-4BF6-9B6A-65D22EC03F67}"/>
                  </a:ext>
                </a:extLst>
              </p:cNvPr>
              <p:cNvSpPr txBox="1"/>
              <p:nvPr/>
            </p:nvSpPr>
            <p:spPr>
              <a:xfrm>
                <a:off x="191592" y="2521929"/>
                <a:ext cx="3088346" cy="550920"/>
              </a:xfrm>
              <a:prstGeom prst="rect">
                <a:avLst/>
              </a:prstGeom>
              <a:noFill/>
            </p:spPr>
            <p:txBody>
              <a:bodyPr wrap="non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𝑑𝐸</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𝜌𝛽</m:t>
                    </m:r>
                    <m:r>
                      <a:rPr lang="en-US" sz="2400" b="0" i="1" smtClean="0">
                        <a:latin typeface="Cambria Math" panose="02040503050406030204" pitchFamily="18" charset="0"/>
                      </a:rPr>
                      <m:t>𝑆</m:t>
                    </m:r>
                    <m:f>
                      <m:fPr>
                        <m:ctrlPr>
                          <a:rPr lang="en-US" sz="2400" b="0" i="1" smtClean="0">
                            <a:latin typeface="Cambria Math" panose="02040503050406030204" pitchFamily="18" charset="0"/>
                          </a:rPr>
                        </m:ctrlPr>
                      </m:fPr>
                      <m:num>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𝑞𝐼</m:t>
                            </m:r>
                            <m:r>
                              <a:rPr lang="en-US" sz="2400" b="0" i="1" smtClean="0">
                                <a:latin typeface="Cambria Math" panose="02040503050406030204" pitchFamily="18" charset="0"/>
                              </a:rPr>
                              <m:t>+</m:t>
                            </m:r>
                            <m:r>
                              <a:rPr lang="en-US" sz="2400" b="0" i="1" smtClean="0">
                                <a:latin typeface="Cambria Math" panose="02040503050406030204" pitchFamily="18" charset="0"/>
                              </a:rPr>
                              <m:t>𝑙𝐽</m:t>
                            </m:r>
                            <m:r>
                              <a:rPr lang="en-US" sz="2400" b="0" i="1" smtClean="0">
                                <a:latin typeface="Cambria Math" panose="02040503050406030204" pitchFamily="18" charset="0"/>
                              </a:rPr>
                              <m:t>+</m:t>
                            </m:r>
                            <m:r>
                              <a:rPr lang="en-US" sz="2400" b="0" i="1" smtClean="0">
                                <a:latin typeface="Cambria Math" panose="02040503050406030204" pitchFamily="18" charset="0"/>
                              </a:rPr>
                              <m:t>𝐴</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𝐸</m:t>
                    </m:r>
                  </m:oMath>
                </a14:m>
                <a:endParaRPr lang="en-US" dirty="0"/>
              </a:p>
            </p:txBody>
          </p:sp>
        </mc:Choice>
        <mc:Fallback xmlns="">
          <p:sp>
            <p:nvSpPr>
              <p:cNvPr id="7" name="TextBox 6">
                <a:extLst>
                  <a:ext uri="{FF2B5EF4-FFF2-40B4-BE49-F238E27FC236}">
                    <a16:creationId xmlns:a16="http://schemas.microsoft.com/office/drawing/2014/main" id="{F95658E1-C1F9-4BF6-9B6A-65D22EC03F67}"/>
                  </a:ext>
                </a:extLst>
              </p:cNvPr>
              <p:cNvSpPr txBox="1">
                <a:spLocks noRot="1" noChangeAspect="1" noMove="1" noResize="1" noEditPoints="1" noAdjustHandles="1" noChangeArrowheads="1" noChangeShapeType="1" noTextEdit="1"/>
              </p:cNvSpPr>
              <p:nvPr/>
            </p:nvSpPr>
            <p:spPr>
              <a:xfrm>
                <a:off x="191592" y="2521929"/>
                <a:ext cx="3088346" cy="5509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84F58C-1D5B-4D89-8CA1-2C1E9C354492}"/>
                  </a:ext>
                </a:extLst>
              </p:cNvPr>
              <p:cNvSpPr txBox="1"/>
              <p:nvPr/>
            </p:nvSpPr>
            <p:spPr>
              <a:xfrm>
                <a:off x="196392" y="3229522"/>
                <a:ext cx="2403607" cy="531940"/>
              </a:xfrm>
              <a:prstGeom prst="rect">
                <a:avLst/>
              </a:prstGeom>
              <a:noFill/>
            </p:spPr>
            <p:txBody>
              <a:bodyPr wrap="none" lIns="0" tIns="0" rIns="0" bIns="0" rtlCol="0">
                <a:spAutoFit/>
              </a:bodyPr>
              <a:lstStyle/>
              <a:p>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𝑑𝐴</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a14:m>
                <a:r>
                  <a:rPr lang="en-US" dirty="0"/>
                  <a:t> </a:t>
                </a:r>
                <a14:m>
                  <m:oMath xmlns:m="http://schemas.openxmlformats.org/officeDocument/2006/math">
                    <m:d>
                      <m:dPr>
                        <m:ctrlPr>
                          <a:rPr lang="en-US" b="0" i="1" dirty="0" smtClean="0">
                            <a:latin typeface="Cambria Math" panose="02040503050406030204" pitchFamily="18" charset="0"/>
                            <a:ea typeface="Cambria Math" panose="02040503050406030204" pitchFamily="18" charset="0"/>
                          </a:rPr>
                        </m:ctrlPr>
                      </m:dPr>
                      <m:e>
                        <m:r>
                          <a:rPr lang="en-US" b="0" i="0" dirty="0" smtClean="0">
                            <a:latin typeface="Cambria Math" panose="02040503050406030204" pitchFamily="18" charset="0"/>
                            <a:ea typeface="Cambria Math" panose="02040503050406030204" pitchFamily="18" charset="0"/>
                          </a:rPr>
                          <m:t>1−</m:t>
                        </m:r>
                        <m:r>
                          <m:rPr>
                            <m:sty m:val="p"/>
                          </m:rPr>
                          <a:rPr lang="en-US" b="0" i="0" dirty="0" smtClean="0">
                            <a:latin typeface="Cambria Math" panose="02040503050406030204" pitchFamily="18" charset="0"/>
                            <a:ea typeface="Cambria Math" panose="02040503050406030204" pitchFamily="18" charset="0"/>
                          </a:rPr>
                          <m:t>z</m:t>
                        </m:r>
                      </m:e>
                    </m:d>
                    <m:r>
                      <a:rPr lang="en-US" i="1" dirty="0" smtClean="0">
                        <a:latin typeface="Cambria Math" panose="02040503050406030204" pitchFamily="18" charset="0"/>
                        <a:ea typeface="Cambria Math" panose="02040503050406030204" pitchFamily="18" charset="0"/>
                      </a:rPr>
                      <m:t>𝛼</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𝐸</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𝛾</m:t>
                        </m:r>
                      </m:e>
                      <m:sub>
                        <m:r>
                          <a:rPr lang="en-US" b="0" i="1" dirty="0" smtClean="0">
                            <a:latin typeface="Cambria Math" panose="02040503050406030204" pitchFamily="18" charset="0"/>
                            <a:ea typeface="Cambria Math" panose="02040503050406030204" pitchFamily="18" charset="0"/>
                          </a:rPr>
                          <m:t>1</m:t>
                        </m:r>
                      </m:sub>
                    </m:sSub>
                    <m:r>
                      <a:rPr lang="en-US" b="0" i="1" dirty="0" smtClean="0">
                        <a:latin typeface="Cambria Math" panose="02040503050406030204" pitchFamily="18" charset="0"/>
                        <a:ea typeface="Cambria Math" panose="02040503050406030204" pitchFamily="18" charset="0"/>
                      </a:rPr>
                      <m:t>𝐴</m:t>
                    </m:r>
                    <m:r>
                      <a:rPr lang="en-US" b="0" i="1" dirty="0" smtClean="0">
                        <a:latin typeface="Cambria Math" panose="02040503050406030204" pitchFamily="18" charset="0"/>
                        <a:ea typeface="Cambria Math" panose="02040503050406030204" pitchFamily="18" charset="0"/>
                      </a:rPr>
                      <m:t> </m:t>
                    </m:r>
                  </m:oMath>
                </a14:m>
                <a:endParaRPr lang="en-US" dirty="0"/>
              </a:p>
            </p:txBody>
          </p:sp>
        </mc:Choice>
        <mc:Fallback xmlns="">
          <p:sp>
            <p:nvSpPr>
              <p:cNvPr id="8" name="TextBox 7">
                <a:extLst>
                  <a:ext uri="{FF2B5EF4-FFF2-40B4-BE49-F238E27FC236}">
                    <a16:creationId xmlns:a16="http://schemas.microsoft.com/office/drawing/2014/main" id="{E084F58C-1D5B-4D89-8CA1-2C1E9C354492}"/>
                  </a:ext>
                </a:extLst>
              </p:cNvPr>
              <p:cNvSpPr txBox="1">
                <a:spLocks noRot="1" noChangeAspect="1" noMove="1" noResize="1" noEditPoints="1" noAdjustHandles="1" noChangeArrowheads="1" noChangeShapeType="1" noTextEdit="1"/>
              </p:cNvSpPr>
              <p:nvPr/>
            </p:nvSpPr>
            <p:spPr>
              <a:xfrm>
                <a:off x="196392" y="3229522"/>
                <a:ext cx="2403607" cy="5319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7B6CA59-4CB2-4DD0-8B54-ADD18E795CBE}"/>
                  </a:ext>
                </a:extLst>
              </p:cNvPr>
              <p:cNvSpPr txBox="1"/>
              <p:nvPr/>
            </p:nvSpPr>
            <p:spPr>
              <a:xfrm>
                <a:off x="196392" y="3844807"/>
                <a:ext cx="217707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𝛼</m:t>
                      </m:r>
                      <m:r>
                        <a:rPr lang="en-US" b="0" i="1" dirty="0" smtClean="0">
                          <a:latin typeface="Cambria Math" panose="02040503050406030204" pitchFamily="18" charset="0"/>
                          <a:ea typeface="Cambria Math" panose="02040503050406030204" pitchFamily="18" charset="0"/>
                        </a:rPr>
                        <m:t>𝑧𝐸</m:t>
                      </m:r>
                      <m:r>
                        <a:rPr lang="en-US" b="0" i="1" dirty="0" smtClean="0">
                          <a:latin typeface="Cambria Math" panose="02040503050406030204" pitchFamily="18" charset="0"/>
                          <a:ea typeface="Cambria Math" panose="02040503050406030204" pitchFamily="18" charset="0"/>
                        </a:rPr>
                        <m:t> −</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𝛾</m:t>
                          </m:r>
                        </m:e>
                        <m:sub>
                          <m:r>
                            <a:rPr lang="en-US" b="0" i="1" dirty="0" smtClean="0">
                              <a:latin typeface="Cambria Math" panose="02040503050406030204" pitchFamily="18" charset="0"/>
                              <a:ea typeface="Cambria Math" panose="02040503050406030204" pitchFamily="18" charset="0"/>
                            </a:rPr>
                            <m:t>1</m:t>
                          </m:r>
                        </m:sub>
                      </m:sSub>
                      <m:r>
                        <a:rPr lang="en-US" b="0" i="1" dirty="0" smtClean="0">
                          <a:latin typeface="Cambria Math" panose="02040503050406030204" pitchFamily="18" charset="0"/>
                          <a:ea typeface="Cambria Math" panose="02040503050406030204" pitchFamily="18" charset="0"/>
                        </a:rPr>
                        <m:t>𝐼</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h𝐼</m:t>
                      </m:r>
                    </m:oMath>
                  </m:oMathPara>
                </a14:m>
                <a:endParaRPr lang="en-US" dirty="0"/>
              </a:p>
            </p:txBody>
          </p:sp>
        </mc:Choice>
        <mc:Fallback>
          <p:sp>
            <p:nvSpPr>
              <p:cNvPr id="9" name="TextBox 8">
                <a:extLst>
                  <a:ext uri="{FF2B5EF4-FFF2-40B4-BE49-F238E27FC236}">
                    <a16:creationId xmlns:a16="http://schemas.microsoft.com/office/drawing/2014/main" id="{87B6CA59-4CB2-4DD0-8B54-ADD18E795CBE}"/>
                  </a:ext>
                </a:extLst>
              </p:cNvPr>
              <p:cNvSpPr txBox="1">
                <a:spLocks noRot="1" noChangeAspect="1" noMove="1" noResize="1" noEditPoints="1" noAdjustHandles="1" noChangeArrowheads="1" noChangeShapeType="1" noTextEdit="1"/>
              </p:cNvSpPr>
              <p:nvPr/>
            </p:nvSpPr>
            <p:spPr>
              <a:xfrm>
                <a:off x="196392" y="3844807"/>
                <a:ext cx="2177071" cy="525913"/>
              </a:xfrm>
              <a:prstGeom prst="rect">
                <a:avLst/>
              </a:prstGeom>
              <a:blipFill>
                <a:blip r:embed="rId6"/>
                <a:stretch>
                  <a:fillRect l="-1734" t="-2381" r="-1734"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1A5650C5-0065-4D9F-96C6-D53952093871}"/>
                  </a:ext>
                </a:extLst>
              </p:cNvPr>
              <p:cNvSpPr/>
              <p:nvPr/>
            </p:nvSpPr>
            <p:spPr>
              <a:xfrm>
                <a:off x="5785051" y="2143377"/>
                <a:ext cx="8732128" cy="3682868"/>
              </a:xfrm>
              <a:prstGeom prst="rect">
                <a:avLst/>
              </a:prstGeom>
            </p:spPr>
            <p:txBody>
              <a:bodyPr wrap="square">
                <a:spAutoFit/>
              </a:bodyPr>
              <a:lstStyle/>
              <a:p>
                <a:pPr lvl="7"/>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1/</m:t>
                        </m:r>
                        <m:r>
                          <a:rPr lang="en-US" sz="1600" b="0" i="1" smtClean="0">
                            <a:latin typeface="Cambria Math" panose="02040503050406030204" pitchFamily="18" charset="0"/>
                          </a:rPr>
                          <m:t>𝛾</m:t>
                        </m:r>
                      </m:e>
                      <m:sub>
                        <m:r>
                          <a:rPr lang="en-US" sz="1600" b="0" i="1" smtClean="0">
                            <a:latin typeface="Cambria Math" panose="02040503050406030204" pitchFamily="18" charset="0"/>
                          </a:rPr>
                          <m:t>1</m:t>
                        </m:r>
                      </m:sub>
                    </m:sSub>
                    <m:r>
                      <a:rPr lang="en-US" sz="1600" b="0" i="0" smtClean="0">
                        <a:latin typeface="Cambria Math" panose="02040503050406030204" pitchFamily="18" charset="0"/>
                      </a:rPr>
                      <m:t> </m:t>
                    </m:r>
                  </m:oMath>
                </a14:m>
                <a:r>
                  <a:rPr lang="en-US" sz="1600" dirty="0"/>
                  <a:t>= mean infectious rate </a:t>
                </a:r>
              </a:p>
              <a:p>
                <a:pPr lvl="7"/>
                <a14:m>
                  <m:oMath xmlns:m="http://schemas.openxmlformats.org/officeDocument/2006/math">
                    <m:r>
                      <a:rPr lang="en-US" sz="1600" b="0" i="1" smtClean="0">
                        <a:latin typeface="Cambria Math" panose="02040503050406030204" pitchFamily="18" charset="0"/>
                      </a:rPr>
                      <m:t>1/</m:t>
                    </m:r>
                    <m:sSub>
                      <m:sSubPr>
                        <m:ctrlPr>
                          <a:rPr lang="en-US" sz="1600" i="1" smtClean="0">
                            <a:latin typeface="Cambria Math" panose="02040503050406030204" pitchFamily="18" charset="0"/>
                          </a:rPr>
                        </m:ctrlPr>
                      </m:sSubPr>
                      <m:e>
                        <m:r>
                          <a:rPr lang="en-US" sz="1600" i="1">
                            <a:latin typeface="Cambria Math" panose="02040503050406030204" pitchFamily="18" charset="0"/>
                          </a:rPr>
                          <m:t>𝛾</m:t>
                        </m:r>
                      </m:e>
                      <m:sub>
                        <m:r>
                          <a:rPr lang="en-US" sz="1600" b="0" i="1" smtClean="0">
                            <a:latin typeface="Cambria Math" panose="02040503050406030204" pitchFamily="18" charset="0"/>
                          </a:rPr>
                          <m:t>2</m:t>
                        </m:r>
                      </m:sub>
                    </m:sSub>
                  </m:oMath>
                </a14:m>
                <a:r>
                  <a:rPr lang="en-US" sz="1600" dirty="0"/>
                  <a:t> = mean hospital day rate</a:t>
                </a:r>
              </a:p>
              <a:p>
                <a:pPr lvl="7"/>
                <a:r>
                  <a:rPr lang="en-US" sz="1600" dirty="0"/>
                  <a:t>1/</a:t>
                </a:r>
                <a:r>
                  <a:rPr lang="el-GR" sz="1600" dirty="0"/>
                  <a:t>α</a:t>
                </a:r>
                <a:r>
                  <a:rPr lang="en-US" sz="1600" i="1" dirty="0"/>
                  <a:t> </a:t>
                </a:r>
                <a:r>
                  <a:rPr lang="en-US" sz="1600" dirty="0"/>
                  <a:t>=  mean incubation period</a:t>
                </a:r>
              </a:p>
              <a:p>
                <a:pPr lvl="7"/>
                <a:r>
                  <a:rPr lang="el-GR" sz="1600" i="1" dirty="0"/>
                  <a:t>ρ</a:t>
                </a:r>
                <a:r>
                  <a:rPr lang="el-GR" sz="1600" dirty="0"/>
                  <a:t> </a:t>
                </a:r>
                <a:r>
                  <a:rPr lang="en-US" sz="1600" dirty="0"/>
                  <a:t>= rate of social distancing </a:t>
                </a:r>
              </a:p>
              <a:p>
                <a:pPr lvl="7"/>
                <a:r>
                  <a:rPr lang="el-GR" sz="1600" i="1" dirty="0"/>
                  <a:t>β</a:t>
                </a:r>
                <a:r>
                  <a:rPr lang="el-GR" sz="1600" dirty="0"/>
                  <a:t> </a:t>
                </a:r>
                <a:r>
                  <a:rPr lang="en-US" sz="1600" dirty="0"/>
                  <a:t>= rate of transmission</a:t>
                </a:r>
              </a:p>
              <a:p>
                <a:pPr lvl="7"/>
                <a:r>
                  <a:rPr lang="en-US" sz="1600" i="1" dirty="0"/>
                  <a:t>f = </a:t>
                </a:r>
                <a:r>
                  <a:rPr lang="en-US" sz="1600" dirty="0"/>
                  <a:t>fatality rate </a:t>
                </a:r>
              </a:p>
              <a:p>
                <a:pPr lvl="7"/>
                <a:r>
                  <a:rPr lang="en-US" sz="1600" dirty="0"/>
                  <a:t>z = symptomatic rate</a:t>
                </a:r>
              </a:p>
              <a:p>
                <a:pPr lvl="7"/>
                <a:r>
                  <a:rPr lang="en-US" sz="1600" dirty="0"/>
                  <a:t>h = hospitalization rate</a:t>
                </a:r>
              </a:p>
              <a:p>
                <a:pPr lvl="7"/>
                <a:r>
                  <a:rPr lang="en-US" sz="1600" dirty="0"/>
                  <a:t>q = isolation rate to slow transmission</a:t>
                </a:r>
              </a:p>
              <a:p>
                <a:pPr lvl="7"/>
                <a:r>
                  <a:rPr lang="en-US" sz="1600" dirty="0"/>
                  <a:t>l = isolation rate in hospital </a:t>
                </a:r>
                <a:endParaRPr lang="en-US" sz="1600" i="1" dirty="0">
                  <a:latin typeface="Cambria Math" panose="02040503050406030204" pitchFamily="18" charset="0"/>
                </a:endParaRPr>
              </a:p>
              <a:p>
                <a:pPr lvl="7"/>
                <a:endParaRPr lang="en-US" sz="1600" i="1" dirty="0">
                  <a:latin typeface="Cambria Math" panose="02040503050406030204" pitchFamily="18" charset="0"/>
                </a:endParaRPr>
              </a:p>
              <a:p>
                <a:pPr lvl="7"/>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0</m:t>
                        </m:r>
                      </m:sub>
                    </m:sSub>
                    <m:r>
                      <a:rPr lang="en-US" sz="1600" i="1">
                        <a:latin typeface="Cambria Math" panose="02040503050406030204" pitchFamily="18" charset="0"/>
                      </a:rPr>
                      <m:t>=</m:t>
                    </m:r>
                    <m:r>
                      <a:rPr lang="en-US" sz="1600" b="0" i="1" smtClean="0">
                        <a:latin typeface="Cambria Math" panose="02040503050406030204" pitchFamily="18" charset="0"/>
                      </a:rPr>
                      <m:t>𝛽</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b="0" i="1" smtClean="0">
                            <a:latin typeface="Cambria Math" panose="02040503050406030204" pitchFamily="18" charset="0"/>
                          </a:rPr>
                          <m:t>1−</m:t>
                        </m:r>
                        <m:r>
                          <a:rPr lang="en-US" sz="1600" b="0" i="1" smtClean="0">
                            <a:latin typeface="Cambria Math" panose="02040503050406030204" pitchFamily="18" charset="0"/>
                          </a:rPr>
                          <m:t>𝑝</m:t>
                        </m:r>
                        <m:r>
                          <a:rPr lang="en-US" sz="1600" i="1">
                            <a:latin typeface="Cambria Math" panose="02040503050406030204" pitchFamily="18" charset="0"/>
                          </a:rPr>
                          <m:t>)</m:t>
                        </m:r>
                      </m:num>
                      <m:den>
                        <m:sSub>
                          <m:sSubPr>
                            <m:ctrlPr>
                              <a:rPr lang="en-US" sz="1600" b="0" i="1" smtClean="0">
                                <a:latin typeface="Cambria Math" panose="02040503050406030204" pitchFamily="18" charset="0"/>
                              </a:rPr>
                            </m:ctrlPr>
                          </m:sSubPr>
                          <m:e>
                            <m:r>
                              <a:rPr lang="en-US" sz="1600" i="1">
                                <a:latin typeface="Cambria Math" panose="02040503050406030204" pitchFamily="18" charset="0"/>
                              </a:rPr>
                              <m:t>𝛾</m:t>
                            </m:r>
                          </m:e>
                          <m:sub>
                            <m:r>
                              <a:rPr lang="en-US" sz="1600" b="0" i="1" smtClean="0">
                                <a:latin typeface="Cambria Math" panose="02040503050406030204" pitchFamily="18" charset="0"/>
                              </a:rPr>
                              <m:t>1</m:t>
                            </m:r>
                          </m:sub>
                        </m:sSub>
                      </m:den>
                    </m:f>
                  </m:oMath>
                </a14:m>
                <a:r>
                  <a:rPr lang="en-US" sz="1600" dirty="0"/>
                  <a:t>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𝑝𝑞</m:t>
                        </m:r>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𝛼</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𝑝</m:t>
                        </m:r>
                        <m:r>
                          <a:rPr lang="en-US" sz="1600" b="0" i="1" smtClean="0">
                            <a:latin typeface="Cambria Math" panose="02040503050406030204" pitchFamily="18" charset="0"/>
                          </a:rPr>
                          <m:t>𝛼</m:t>
                        </m:r>
                        <m:r>
                          <a:rPr lang="en-US" sz="1600" b="0" i="1" smtClean="0">
                            <a:latin typeface="Cambria Math" panose="02040503050406030204" pitchFamily="18" charset="0"/>
                          </a:rPr>
                          <m:t>𝑙</m:t>
                        </m:r>
                      </m:num>
                      <m:den>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𝛼</m:t>
                            </m:r>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2</m:t>
                            </m:r>
                          </m:sub>
                        </m:sSub>
                      </m:den>
                    </m:f>
                    <m:r>
                      <a:rPr lang="en-US" sz="1600" b="0" i="1" smtClean="0">
                        <a:latin typeface="Cambria Math" panose="02040503050406030204" pitchFamily="18" charset="0"/>
                      </a:rPr>
                      <m:t>]</m:t>
                    </m:r>
                  </m:oMath>
                </a14:m>
                <a:endParaRPr lang="en-US" sz="1600" b="0" dirty="0"/>
              </a:p>
              <a:p>
                <a:pPr lvl="7"/>
                <a:r>
                  <a:rPr lang="en-US" sz="1600" dirty="0"/>
                  <a:t>Or basic reproduction number.</a:t>
                </a:r>
              </a:p>
              <a:p>
                <a:pPr lvl="7"/>
                <a:r>
                  <a:rPr lang="en-US" sz="1600" dirty="0"/>
                  <a:t> </a:t>
                </a:r>
              </a:p>
            </p:txBody>
          </p:sp>
        </mc:Choice>
        <mc:Fallback>
          <p:sp>
            <p:nvSpPr>
              <p:cNvPr id="10" name="Rectangle 9">
                <a:extLst>
                  <a:ext uri="{FF2B5EF4-FFF2-40B4-BE49-F238E27FC236}">
                    <a16:creationId xmlns:a16="http://schemas.microsoft.com/office/drawing/2014/main" id="{1A5650C5-0065-4D9F-96C6-D53952093871}"/>
                  </a:ext>
                </a:extLst>
              </p:cNvPr>
              <p:cNvSpPr>
                <a:spLocks noRot="1" noChangeAspect="1" noMove="1" noResize="1" noEditPoints="1" noAdjustHandles="1" noChangeArrowheads="1" noChangeShapeType="1" noTextEdit="1"/>
              </p:cNvSpPr>
              <p:nvPr/>
            </p:nvSpPr>
            <p:spPr>
              <a:xfrm>
                <a:off x="5785051" y="2143377"/>
                <a:ext cx="8732128" cy="3682868"/>
              </a:xfrm>
              <a:prstGeom prst="rect">
                <a:avLst/>
              </a:prstGeom>
              <a:blipFill>
                <a:blip r:embed="rId7"/>
                <a:stretch>
                  <a:fillRect t="-3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75EB9D6-DE83-4F72-BB1A-94D4A4ECFFCC}"/>
                  </a:ext>
                </a:extLst>
              </p:cNvPr>
              <p:cNvSpPr txBox="1"/>
              <p:nvPr/>
            </p:nvSpPr>
            <p:spPr>
              <a:xfrm>
                <a:off x="195688" y="4545517"/>
                <a:ext cx="1500474"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𝑑𝐽</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h𝐼</m:t>
                      </m:r>
                      <m:r>
                        <a:rPr lang="en-US" b="0" i="1" dirty="0" smtClean="0">
                          <a:latin typeface="Cambria Math" panose="02040503050406030204" pitchFamily="18" charset="0"/>
                          <a:ea typeface="Cambria Math" panose="02040503050406030204" pitchFamily="18" charset="0"/>
                        </a:rPr>
                        <m:t> −</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𝛾</m:t>
                          </m:r>
                        </m:e>
                        <m:sub>
                          <m:r>
                            <a:rPr lang="en-US" b="0" i="1" dirty="0" smtClean="0">
                              <a:latin typeface="Cambria Math" panose="02040503050406030204" pitchFamily="18" charset="0"/>
                              <a:ea typeface="Cambria Math" panose="02040503050406030204" pitchFamily="18" charset="0"/>
                            </a:rPr>
                            <m:t>2</m:t>
                          </m:r>
                        </m:sub>
                      </m:sSub>
                      <m:r>
                        <a:rPr lang="en-US" b="0" i="1" dirty="0" smtClean="0">
                          <a:latin typeface="Cambria Math" panose="02040503050406030204" pitchFamily="18" charset="0"/>
                          <a:ea typeface="Cambria Math" panose="02040503050406030204" pitchFamily="18" charset="0"/>
                        </a:rPr>
                        <m:t>𝐽</m:t>
                      </m:r>
                      <m:r>
                        <a:rPr lang="en-US" b="0" i="1" dirty="0" smtClean="0">
                          <a:latin typeface="Cambria Math" panose="02040503050406030204" pitchFamily="18" charset="0"/>
                          <a:ea typeface="Cambria Math" panose="02040503050406030204" pitchFamily="18" charset="0"/>
                        </a:rPr>
                        <m:t> </m:t>
                      </m:r>
                    </m:oMath>
                  </m:oMathPara>
                </a14:m>
                <a:endParaRPr lang="en-US" dirty="0"/>
              </a:p>
            </p:txBody>
          </p:sp>
        </mc:Choice>
        <mc:Fallback>
          <p:sp>
            <p:nvSpPr>
              <p:cNvPr id="11" name="TextBox 10">
                <a:extLst>
                  <a:ext uri="{FF2B5EF4-FFF2-40B4-BE49-F238E27FC236}">
                    <a16:creationId xmlns:a16="http://schemas.microsoft.com/office/drawing/2014/main" id="{275EB9D6-DE83-4F72-BB1A-94D4A4ECFFCC}"/>
                  </a:ext>
                </a:extLst>
              </p:cNvPr>
              <p:cNvSpPr txBox="1">
                <a:spLocks noRot="1" noChangeAspect="1" noMove="1" noResize="1" noEditPoints="1" noAdjustHandles="1" noChangeArrowheads="1" noChangeShapeType="1" noTextEdit="1"/>
              </p:cNvSpPr>
              <p:nvPr/>
            </p:nvSpPr>
            <p:spPr>
              <a:xfrm>
                <a:off x="195688" y="4545517"/>
                <a:ext cx="1500474" cy="525913"/>
              </a:xfrm>
              <a:prstGeom prst="rect">
                <a:avLst/>
              </a:prstGeom>
              <a:blipFill>
                <a:blip r:embed="rId8"/>
                <a:stretch>
                  <a:fillRect l="-3333" t="-2381" r="-5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4CEC3DB-B032-4B34-BB34-9686E2FF20A9}"/>
                  </a:ext>
                </a:extLst>
              </p:cNvPr>
              <p:cNvSpPr txBox="1"/>
              <p:nvPr/>
            </p:nvSpPr>
            <p:spPr>
              <a:xfrm>
                <a:off x="177204" y="5252563"/>
                <a:ext cx="2939394"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𝑑𝑅</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𝛾</m:t>
                          </m:r>
                        </m:e>
                        <m:sub>
                          <m:r>
                            <a:rPr lang="en-US" b="0" i="1" dirty="0" smtClean="0">
                              <a:latin typeface="Cambria Math" panose="02040503050406030204" pitchFamily="18" charset="0"/>
                              <a:ea typeface="Cambria Math" panose="02040503050406030204" pitchFamily="18" charset="0"/>
                            </a:rPr>
                            <m:t>2</m:t>
                          </m:r>
                        </m:sub>
                      </m:sSub>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𝑓</m:t>
                          </m:r>
                        </m:e>
                      </m:d>
                      <m:r>
                        <a:rPr lang="en-US" b="0" i="1" dirty="0" smtClean="0">
                          <a:latin typeface="Cambria Math" panose="02040503050406030204" pitchFamily="18" charset="0"/>
                          <a:ea typeface="Cambria Math" panose="02040503050406030204" pitchFamily="18" charset="0"/>
                        </a:rPr>
                        <m:t>𝐽</m:t>
                      </m:r>
                      <m:r>
                        <a:rPr lang="en-US" b="0" i="1" dirty="0"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2" name="TextBox 11">
                <a:extLst>
                  <a:ext uri="{FF2B5EF4-FFF2-40B4-BE49-F238E27FC236}">
                    <a16:creationId xmlns:a16="http://schemas.microsoft.com/office/drawing/2014/main" id="{74CEC3DB-B032-4B34-BB34-9686E2FF20A9}"/>
                  </a:ext>
                </a:extLst>
              </p:cNvPr>
              <p:cNvSpPr txBox="1">
                <a:spLocks noRot="1" noChangeAspect="1" noMove="1" noResize="1" noEditPoints="1" noAdjustHandles="1" noChangeArrowheads="1" noChangeShapeType="1" noTextEdit="1"/>
              </p:cNvSpPr>
              <p:nvPr/>
            </p:nvSpPr>
            <p:spPr>
              <a:xfrm>
                <a:off x="177204" y="5252563"/>
                <a:ext cx="2939394" cy="52591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6B36AA-D6A0-45A7-8828-1E73283C73EE}"/>
                  </a:ext>
                </a:extLst>
              </p:cNvPr>
              <p:cNvSpPr txBox="1"/>
              <p:nvPr/>
            </p:nvSpPr>
            <p:spPr>
              <a:xfrm>
                <a:off x="177204" y="5970758"/>
                <a:ext cx="115313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𝑑𝐷</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𝛾</m:t>
                          </m:r>
                        </m:e>
                        <m:sub>
                          <m:r>
                            <a:rPr lang="en-US" b="0" i="1" dirty="0" smtClean="0">
                              <a:latin typeface="Cambria Math" panose="02040503050406030204" pitchFamily="18" charset="0"/>
                              <a:ea typeface="Cambria Math" panose="02040503050406030204" pitchFamily="18" charset="0"/>
                            </a:rPr>
                            <m:t>2</m:t>
                          </m:r>
                        </m:sub>
                      </m:sSub>
                      <m:r>
                        <a:rPr lang="en-US" b="0" i="1" dirty="0" smtClean="0">
                          <a:latin typeface="Cambria Math" panose="02040503050406030204" pitchFamily="18" charset="0"/>
                          <a:ea typeface="Cambria Math" panose="02040503050406030204" pitchFamily="18" charset="0"/>
                        </a:rPr>
                        <m:t>𝐽</m:t>
                      </m:r>
                      <m:r>
                        <a:rPr lang="en-US" b="0" i="1" dirty="0"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3" name="TextBox 12">
                <a:extLst>
                  <a:ext uri="{FF2B5EF4-FFF2-40B4-BE49-F238E27FC236}">
                    <a16:creationId xmlns:a16="http://schemas.microsoft.com/office/drawing/2014/main" id="{5E6B36AA-D6A0-45A7-8828-1E73283C73EE}"/>
                  </a:ext>
                </a:extLst>
              </p:cNvPr>
              <p:cNvSpPr txBox="1">
                <a:spLocks noRot="1" noChangeAspect="1" noMove="1" noResize="1" noEditPoints="1" noAdjustHandles="1" noChangeArrowheads="1" noChangeShapeType="1" noTextEdit="1"/>
              </p:cNvSpPr>
              <p:nvPr/>
            </p:nvSpPr>
            <p:spPr>
              <a:xfrm>
                <a:off x="177204" y="5970758"/>
                <a:ext cx="1153136" cy="525913"/>
              </a:xfrm>
              <a:prstGeom prst="rect">
                <a:avLst/>
              </a:prstGeom>
              <a:blipFill>
                <a:blip r:embed="rId10"/>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8EEFA7E-41A8-4C06-83A1-19E682CD3EA3}"/>
              </a:ext>
            </a:extLst>
          </p:cNvPr>
          <p:cNvPicPr>
            <a:picLocks noChangeAspect="1"/>
          </p:cNvPicPr>
          <p:nvPr/>
        </p:nvPicPr>
        <p:blipFill>
          <a:blip r:embed="rId11"/>
          <a:stretch>
            <a:fillRect/>
          </a:stretch>
        </p:blipFill>
        <p:spPr>
          <a:xfrm>
            <a:off x="3520400" y="2195628"/>
            <a:ext cx="5172310" cy="3295735"/>
          </a:xfrm>
          <a:prstGeom prst="rect">
            <a:avLst/>
          </a:prstGeom>
        </p:spPr>
      </p:pic>
    </p:spTree>
    <p:extLst>
      <p:ext uri="{BB962C8B-B14F-4D97-AF65-F5344CB8AC3E}">
        <p14:creationId xmlns:p14="http://schemas.microsoft.com/office/powerpoint/2010/main" val="3781254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939C-2CAE-43B6-A387-2E1BD029AE41}"/>
              </a:ext>
            </a:extLst>
          </p:cNvPr>
          <p:cNvSpPr>
            <a:spLocks noGrp="1"/>
          </p:cNvSpPr>
          <p:nvPr>
            <p:ph type="title"/>
          </p:nvPr>
        </p:nvSpPr>
        <p:spPr/>
        <p:txBody>
          <a:bodyPr/>
          <a:lstStyle/>
          <a:p>
            <a:r>
              <a:rPr lang="en-US" dirty="0"/>
              <a:t>The Buffalo Experience: Reality</a:t>
            </a:r>
          </a:p>
        </p:txBody>
      </p:sp>
      <p:sp>
        <p:nvSpPr>
          <p:cNvPr id="3" name="Slide Number Placeholder 2">
            <a:extLst>
              <a:ext uri="{FF2B5EF4-FFF2-40B4-BE49-F238E27FC236}">
                <a16:creationId xmlns:a16="http://schemas.microsoft.com/office/drawing/2014/main" id="{5A5CBD9B-C44B-4E4B-AE80-4EE18C1EFDDD}"/>
              </a:ext>
            </a:extLst>
          </p:cNvPr>
          <p:cNvSpPr>
            <a:spLocks noGrp="1"/>
          </p:cNvSpPr>
          <p:nvPr>
            <p:ph type="sldNum" sz="quarter" idx="10"/>
          </p:nvPr>
        </p:nvSpPr>
        <p:spPr/>
        <p:txBody>
          <a:bodyPr/>
          <a:lstStyle/>
          <a:p>
            <a:fld id="{3D664134-99A1-234D-BF4A-02298E413A4B}" type="slidenum">
              <a:rPr lang="en-US" smtClean="0"/>
              <a:pPr/>
              <a:t>15</a:t>
            </a:fld>
            <a:endParaRPr lang="en-US" dirty="0"/>
          </a:p>
        </p:txBody>
      </p:sp>
      <p:graphicFrame>
        <p:nvGraphicFramePr>
          <p:cNvPr id="5" name="Chart 4">
            <a:extLst>
              <a:ext uri="{FF2B5EF4-FFF2-40B4-BE49-F238E27FC236}">
                <a16:creationId xmlns:a16="http://schemas.microsoft.com/office/drawing/2014/main" id="{A44FAB12-567A-4AAD-A2FC-7788E8EF2ED4}"/>
              </a:ext>
            </a:extLst>
          </p:cNvPr>
          <p:cNvGraphicFramePr>
            <a:graphicFrameLocks/>
          </p:cNvGraphicFramePr>
          <p:nvPr>
            <p:extLst>
              <p:ext uri="{D42A27DB-BD31-4B8C-83A1-F6EECF244321}">
                <p14:modId xmlns:p14="http://schemas.microsoft.com/office/powerpoint/2010/main" val="3412519360"/>
              </p:ext>
            </p:extLst>
          </p:nvPr>
        </p:nvGraphicFramePr>
        <p:xfrm>
          <a:off x="0" y="1945414"/>
          <a:ext cx="12192000" cy="406908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35">
            <a:extLst>
              <a:ext uri="{FF2B5EF4-FFF2-40B4-BE49-F238E27FC236}">
                <a16:creationId xmlns:a16="http://schemas.microsoft.com/office/drawing/2014/main" id="{2C8A6320-D907-4972-B45C-19CE7166F426}"/>
              </a:ext>
            </a:extLst>
          </p:cNvPr>
          <p:cNvSpPr txBox="1"/>
          <p:nvPr/>
        </p:nvSpPr>
        <p:spPr>
          <a:xfrm>
            <a:off x="1376362" y="1831499"/>
            <a:ext cx="280034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0% Social Distancing</a:t>
            </a:r>
          </a:p>
        </p:txBody>
      </p:sp>
      <p:sp>
        <p:nvSpPr>
          <p:cNvPr id="7" name="TextBox 10">
            <a:extLst>
              <a:ext uri="{FF2B5EF4-FFF2-40B4-BE49-F238E27FC236}">
                <a16:creationId xmlns:a16="http://schemas.microsoft.com/office/drawing/2014/main" id="{FE6309B4-37A8-486C-99AF-270982DFB64C}"/>
              </a:ext>
            </a:extLst>
          </p:cNvPr>
          <p:cNvSpPr txBox="1"/>
          <p:nvPr/>
        </p:nvSpPr>
        <p:spPr>
          <a:xfrm>
            <a:off x="5787390" y="1825397"/>
            <a:ext cx="177165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15% SD</a:t>
            </a:r>
          </a:p>
        </p:txBody>
      </p:sp>
      <p:sp>
        <p:nvSpPr>
          <p:cNvPr id="8" name="TextBox 23">
            <a:extLst>
              <a:ext uri="{FF2B5EF4-FFF2-40B4-BE49-F238E27FC236}">
                <a16:creationId xmlns:a16="http://schemas.microsoft.com/office/drawing/2014/main" id="{AA5D8F5C-5BB9-4A06-A7DE-EB4B567CEBD5}"/>
              </a:ext>
            </a:extLst>
          </p:cNvPr>
          <p:cNvSpPr txBox="1"/>
          <p:nvPr/>
        </p:nvSpPr>
        <p:spPr>
          <a:xfrm>
            <a:off x="8236269" y="1821707"/>
            <a:ext cx="18669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30-40% SD</a:t>
            </a:r>
          </a:p>
        </p:txBody>
      </p:sp>
    </p:spTree>
    <p:extLst>
      <p:ext uri="{BB962C8B-B14F-4D97-AF65-F5344CB8AC3E}">
        <p14:creationId xmlns:p14="http://schemas.microsoft.com/office/powerpoint/2010/main" val="3998933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B7AE-3421-4D81-A5AC-5B2E10C60546}"/>
              </a:ext>
            </a:extLst>
          </p:cNvPr>
          <p:cNvSpPr>
            <a:spLocks noGrp="1"/>
          </p:cNvSpPr>
          <p:nvPr>
            <p:ph type="title"/>
          </p:nvPr>
        </p:nvSpPr>
        <p:spPr/>
        <p:txBody>
          <a:bodyPr/>
          <a:lstStyle/>
          <a:p>
            <a:r>
              <a:rPr lang="en-US" dirty="0"/>
              <a:t>The Buffalo Experience: Reality (</a:t>
            </a:r>
            <a:r>
              <a:rPr lang="en-US" dirty="0" err="1"/>
              <a:t>pt</a:t>
            </a:r>
            <a:r>
              <a:rPr lang="en-US" dirty="0"/>
              <a:t> 2)</a:t>
            </a:r>
          </a:p>
        </p:txBody>
      </p:sp>
      <p:sp>
        <p:nvSpPr>
          <p:cNvPr id="3" name="Slide Number Placeholder 2">
            <a:extLst>
              <a:ext uri="{FF2B5EF4-FFF2-40B4-BE49-F238E27FC236}">
                <a16:creationId xmlns:a16="http://schemas.microsoft.com/office/drawing/2014/main" id="{5181DBFF-C7BF-4B82-B67F-753332422AAB}"/>
              </a:ext>
            </a:extLst>
          </p:cNvPr>
          <p:cNvSpPr>
            <a:spLocks noGrp="1"/>
          </p:cNvSpPr>
          <p:nvPr>
            <p:ph type="sldNum" sz="quarter" idx="10"/>
          </p:nvPr>
        </p:nvSpPr>
        <p:spPr/>
        <p:txBody>
          <a:bodyPr/>
          <a:lstStyle/>
          <a:p>
            <a:fld id="{3D664134-99A1-234D-BF4A-02298E413A4B}" type="slidenum">
              <a:rPr lang="en-US" smtClean="0"/>
              <a:pPr/>
              <a:t>16</a:t>
            </a:fld>
            <a:endParaRPr lang="en-US" dirty="0"/>
          </a:p>
        </p:txBody>
      </p:sp>
      <p:cxnSp>
        <p:nvCxnSpPr>
          <p:cNvPr id="5" name="Straight Arrow Connector 4">
            <a:extLst>
              <a:ext uri="{FF2B5EF4-FFF2-40B4-BE49-F238E27FC236}">
                <a16:creationId xmlns:a16="http://schemas.microsoft.com/office/drawing/2014/main" id="{BAE5C5AD-2972-4EC6-B495-AA1ACB30A161}"/>
              </a:ext>
            </a:extLst>
          </p:cNvPr>
          <p:cNvCxnSpPr>
            <a:cxnSpLocks/>
          </p:cNvCxnSpPr>
          <p:nvPr/>
        </p:nvCxnSpPr>
        <p:spPr>
          <a:xfrm>
            <a:off x="673542" y="2339628"/>
            <a:ext cx="394573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592AF0EA-FAF4-4107-A423-5B14E48823E2}"/>
              </a:ext>
            </a:extLst>
          </p:cNvPr>
          <p:cNvCxnSpPr>
            <a:cxnSpLocks/>
          </p:cNvCxnSpPr>
          <p:nvPr/>
        </p:nvCxnSpPr>
        <p:spPr>
          <a:xfrm>
            <a:off x="4619274" y="2339628"/>
            <a:ext cx="164782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B99DE532-6C66-4F6D-A146-F1D51E89EF23}"/>
              </a:ext>
            </a:extLst>
          </p:cNvPr>
          <p:cNvCxnSpPr>
            <a:cxnSpLocks/>
          </p:cNvCxnSpPr>
          <p:nvPr/>
        </p:nvCxnSpPr>
        <p:spPr>
          <a:xfrm>
            <a:off x="6267099" y="2339628"/>
            <a:ext cx="537400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0B33460-3CE7-43FB-87A1-0F49222AD85A}"/>
              </a:ext>
            </a:extLst>
          </p:cNvPr>
          <p:cNvSpPr txBox="1"/>
          <p:nvPr/>
        </p:nvSpPr>
        <p:spPr>
          <a:xfrm>
            <a:off x="4649754" y="1970296"/>
            <a:ext cx="1771650" cy="369332"/>
          </a:xfrm>
          <a:prstGeom prst="rect">
            <a:avLst/>
          </a:prstGeom>
          <a:noFill/>
        </p:spPr>
        <p:txBody>
          <a:bodyPr wrap="square" rtlCol="0">
            <a:spAutoFit/>
          </a:bodyPr>
          <a:lstStyle/>
          <a:p>
            <a:r>
              <a:rPr lang="en-US" dirty="0"/>
              <a:t>School Closure</a:t>
            </a:r>
          </a:p>
        </p:txBody>
      </p:sp>
      <p:sp>
        <p:nvSpPr>
          <p:cNvPr id="9" name="TextBox 8">
            <a:extLst>
              <a:ext uri="{FF2B5EF4-FFF2-40B4-BE49-F238E27FC236}">
                <a16:creationId xmlns:a16="http://schemas.microsoft.com/office/drawing/2014/main" id="{47E260F5-4961-4A39-B2A6-FAA930C6B16F}"/>
              </a:ext>
            </a:extLst>
          </p:cNvPr>
          <p:cNvSpPr txBox="1"/>
          <p:nvPr/>
        </p:nvSpPr>
        <p:spPr>
          <a:xfrm>
            <a:off x="8020651" y="1970296"/>
            <a:ext cx="1866900" cy="369332"/>
          </a:xfrm>
          <a:prstGeom prst="rect">
            <a:avLst/>
          </a:prstGeom>
          <a:noFill/>
        </p:spPr>
        <p:txBody>
          <a:bodyPr wrap="square" rtlCol="0">
            <a:spAutoFit/>
          </a:bodyPr>
          <a:lstStyle/>
          <a:p>
            <a:r>
              <a:rPr lang="en-US" dirty="0"/>
              <a:t>Business Closure</a:t>
            </a:r>
          </a:p>
        </p:txBody>
      </p:sp>
      <p:sp>
        <p:nvSpPr>
          <p:cNvPr id="10" name="TextBox 9">
            <a:extLst>
              <a:ext uri="{FF2B5EF4-FFF2-40B4-BE49-F238E27FC236}">
                <a16:creationId xmlns:a16="http://schemas.microsoft.com/office/drawing/2014/main" id="{2490D844-E3CC-4F9F-8031-427A4218887A}"/>
              </a:ext>
            </a:extLst>
          </p:cNvPr>
          <p:cNvSpPr txBox="1"/>
          <p:nvPr/>
        </p:nvSpPr>
        <p:spPr>
          <a:xfrm>
            <a:off x="1714149" y="1970296"/>
            <a:ext cx="1771650" cy="369332"/>
          </a:xfrm>
          <a:prstGeom prst="rect">
            <a:avLst/>
          </a:prstGeom>
          <a:noFill/>
        </p:spPr>
        <p:txBody>
          <a:bodyPr wrap="square" rtlCol="0">
            <a:spAutoFit/>
          </a:bodyPr>
          <a:lstStyle/>
          <a:p>
            <a:r>
              <a:rPr lang="en-US" dirty="0"/>
              <a:t>No Intervention</a:t>
            </a:r>
          </a:p>
        </p:txBody>
      </p:sp>
      <p:graphicFrame>
        <p:nvGraphicFramePr>
          <p:cNvPr id="11" name="Content Placeholder 11">
            <a:extLst>
              <a:ext uri="{FF2B5EF4-FFF2-40B4-BE49-F238E27FC236}">
                <a16:creationId xmlns:a16="http://schemas.microsoft.com/office/drawing/2014/main" id="{0299E6A7-E8E6-400F-BA0F-E7DA213B22A1}"/>
              </a:ext>
            </a:extLst>
          </p:cNvPr>
          <p:cNvGraphicFramePr>
            <a:graphicFrameLocks noGrp="1"/>
          </p:cNvGraphicFramePr>
          <p:nvPr>
            <p:ph idx="1"/>
            <p:extLst>
              <p:ext uri="{D42A27DB-BD31-4B8C-83A1-F6EECF244321}">
                <p14:modId xmlns:p14="http://schemas.microsoft.com/office/powerpoint/2010/main" val="1193910265"/>
              </p:ext>
            </p:extLst>
          </p:nvPr>
        </p:nvGraphicFramePr>
        <p:xfrm>
          <a:off x="106329" y="1906872"/>
          <a:ext cx="11982450" cy="44021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631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11D7-1D4F-4C1F-A5F4-4DDF620C3C78}"/>
              </a:ext>
            </a:extLst>
          </p:cNvPr>
          <p:cNvSpPr>
            <a:spLocks noGrp="1"/>
          </p:cNvSpPr>
          <p:nvPr>
            <p:ph type="title"/>
          </p:nvPr>
        </p:nvSpPr>
        <p:spPr/>
        <p:txBody>
          <a:bodyPr/>
          <a:lstStyle/>
          <a:p>
            <a:r>
              <a:rPr lang="en-US" dirty="0"/>
              <a:t>The Buffalo Experience: Adjustments</a:t>
            </a:r>
          </a:p>
        </p:txBody>
      </p:sp>
      <p:sp>
        <p:nvSpPr>
          <p:cNvPr id="3" name="Slide Number Placeholder 2">
            <a:extLst>
              <a:ext uri="{FF2B5EF4-FFF2-40B4-BE49-F238E27FC236}">
                <a16:creationId xmlns:a16="http://schemas.microsoft.com/office/drawing/2014/main" id="{6E6703D7-D03C-4DC8-9003-6C4D589D1703}"/>
              </a:ext>
            </a:extLst>
          </p:cNvPr>
          <p:cNvSpPr>
            <a:spLocks noGrp="1"/>
          </p:cNvSpPr>
          <p:nvPr>
            <p:ph type="sldNum" sz="quarter" idx="10"/>
          </p:nvPr>
        </p:nvSpPr>
        <p:spPr/>
        <p:txBody>
          <a:bodyPr/>
          <a:lstStyle/>
          <a:p>
            <a:fld id="{3D664134-99A1-234D-BF4A-02298E413A4B}" type="slidenum">
              <a:rPr lang="en-US" smtClean="0"/>
              <a:pPr/>
              <a:t>17</a:t>
            </a:fld>
            <a:endParaRPr lang="en-US" dirty="0"/>
          </a:p>
        </p:txBody>
      </p:sp>
      <p:sp>
        <p:nvSpPr>
          <p:cNvPr id="5" name="Text Placeholder 2">
            <a:extLst>
              <a:ext uri="{FF2B5EF4-FFF2-40B4-BE49-F238E27FC236}">
                <a16:creationId xmlns:a16="http://schemas.microsoft.com/office/drawing/2014/main" id="{3D645EDF-0873-4D09-BA18-52BCEC6DD28F}"/>
              </a:ext>
            </a:extLst>
          </p:cNvPr>
          <p:cNvSpPr txBox="1">
            <a:spLocks/>
          </p:cNvSpPr>
          <p:nvPr/>
        </p:nvSpPr>
        <p:spPr>
          <a:xfrm>
            <a:off x="310960" y="2178306"/>
            <a:ext cx="4937760" cy="736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Reduction in social distancing to 75% on May 15</a:t>
            </a:r>
            <a:r>
              <a:rPr lang="en-US" sz="1800" b="1" baseline="30000" dirty="0"/>
              <a:t>th</a:t>
            </a:r>
            <a:r>
              <a:rPr lang="en-US" sz="1800" b="1" dirty="0"/>
              <a:t> </a:t>
            </a:r>
          </a:p>
        </p:txBody>
      </p:sp>
      <p:pic>
        <p:nvPicPr>
          <p:cNvPr id="6" name="Content Placeholder 11">
            <a:extLst>
              <a:ext uri="{FF2B5EF4-FFF2-40B4-BE49-F238E27FC236}">
                <a16:creationId xmlns:a16="http://schemas.microsoft.com/office/drawing/2014/main" id="{2B89E157-44F9-46C0-A84E-6F80F86D3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3" y="2728640"/>
            <a:ext cx="6021229" cy="2736922"/>
          </a:xfrm>
          <a:prstGeom prst="rect">
            <a:avLst/>
          </a:prstGeom>
        </p:spPr>
      </p:pic>
      <p:sp>
        <p:nvSpPr>
          <p:cNvPr id="7" name="Text Placeholder 4">
            <a:extLst>
              <a:ext uri="{FF2B5EF4-FFF2-40B4-BE49-F238E27FC236}">
                <a16:creationId xmlns:a16="http://schemas.microsoft.com/office/drawing/2014/main" id="{248F299E-643F-4BDC-A693-FD9039D0023F}"/>
              </a:ext>
            </a:extLst>
          </p:cNvPr>
          <p:cNvSpPr txBox="1">
            <a:spLocks/>
          </p:cNvSpPr>
          <p:nvPr/>
        </p:nvSpPr>
        <p:spPr>
          <a:xfrm>
            <a:off x="6561770" y="2178306"/>
            <a:ext cx="4937760" cy="7362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Reduction in social distancing to 75% on May 31</a:t>
            </a:r>
            <a:r>
              <a:rPr lang="en-US" sz="1800" b="1" baseline="30000" dirty="0"/>
              <a:t>st</a:t>
            </a:r>
            <a:r>
              <a:rPr lang="en-US" sz="1800" b="1" dirty="0"/>
              <a:t> </a:t>
            </a:r>
          </a:p>
        </p:txBody>
      </p:sp>
      <p:pic>
        <p:nvPicPr>
          <p:cNvPr id="8" name="Content Placeholder 9">
            <a:extLst>
              <a:ext uri="{FF2B5EF4-FFF2-40B4-BE49-F238E27FC236}">
                <a16:creationId xmlns:a16="http://schemas.microsoft.com/office/drawing/2014/main" id="{89491FA1-5CE0-4A1D-BFCC-EC4B83886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564" y="2729001"/>
            <a:ext cx="6020436" cy="2736561"/>
          </a:xfrm>
          <a:prstGeom prst="rect">
            <a:avLst/>
          </a:prstGeom>
        </p:spPr>
      </p:pic>
      <p:sp>
        <p:nvSpPr>
          <p:cNvPr id="9" name="TextBox 8">
            <a:extLst>
              <a:ext uri="{FF2B5EF4-FFF2-40B4-BE49-F238E27FC236}">
                <a16:creationId xmlns:a16="http://schemas.microsoft.com/office/drawing/2014/main" id="{67BFBDB4-539A-43F5-95B1-27F7E0DB5FF3}"/>
              </a:ext>
            </a:extLst>
          </p:cNvPr>
          <p:cNvSpPr txBox="1"/>
          <p:nvPr/>
        </p:nvSpPr>
        <p:spPr>
          <a:xfrm>
            <a:off x="2126008" y="2546447"/>
            <a:ext cx="400110" cy="923330"/>
          </a:xfrm>
          <a:prstGeom prst="rect">
            <a:avLst/>
          </a:prstGeom>
          <a:noFill/>
        </p:spPr>
        <p:txBody>
          <a:bodyPr vert="vert270" wrap="square" rtlCol="0">
            <a:spAutoFit/>
          </a:bodyPr>
          <a:lstStyle/>
          <a:p>
            <a:r>
              <a:rPr lang="en-US" sz="1400" dirty="0"/>
              <a:t>May 15</a:t>
            </a:r>
            <a:r>
              <a:rPr lang="en-US" sz="1400" baseline="30000" dirty="0"/>
              <a:t>th</a:t>
            </a:r>
            <a:r>
              <a:rPr lang="en-US" sz="1400" dirty="0"/>
              <a:t> </a:t>
            </a:r>
          </a:p>
        </p:txBody>
      </p:sp>
      <p:sp>
        <p:nvSpPr>
          <p:cNvPr id="10" name="TextBox 9">
            <a:extLst>
              <a:ext uri="{FF2B5EF4-FFF2-40B4-BE49-F238E27FC236}">
                <a16:creationId xmlns:a16="http://schemas.microsoft.com/office/drawing/2014/main" id="{BFA0B76A-C47F-4269-A2AA-67448A8810A5}"/>
              </a:ext>
            </a:extLst>
          </p:cNvPr>
          <p:cNvSpPr txBox="1"/>
          <p:nvPr/>
        </p:nvSpPr>
        <p:spPr>
          <a:xfrm>
            <a:off x="8630540" y="2546447"/>
            <a:ext cx="400110" cy="923330"/>
          </a:xfrm>
          <a:prstGeom prst="rect">
            <a:avLst/>
          </a:prstGeom>
          <a:noFill/>
        </p:spPr>
        <p:txBody>
          <a:bodyPr vert="vert270" wrap="square" rtlCol="0">
            <a:spAutoFit/>
          </a:bodyPr>
          <a:lstStyle/>
          <a:p>
            <a:r>
              <a:rPr lang="en-US" sz="1400" dirty="0"/>
              <a:t>May 31</a:t>
            </a:r>
            <a:r>
              <a:rPr lang="en-US" sz="1400" baseline="30000" dirty="0"/>
              <a:t>st</a:t>
            </a:r>
            <a:r>
              <a:rPr lang="en-US" sz="1400" dirty="0"/>
              <a:t>  </a:t>
            </a:r>
          </a:p>
        </p:txBody>
      </p:sp>
      <p:sp>
        <p:nvSpPr>
          <p:cNvPr id="11" name="Rectangle 10">
            <a:extLst>
              <a:ext uri="{FF2B5EF4-FFF2-40B4-BE49-F238E27FC236}">
                <a16:creationId xmlns:a16="http://schemas.microsoft.com/office/drawing/2014/main" id="{0D1B5982-C27B-48C2-9090-4ACD632ECFB2}"/>
              </a:ext>
            </a:extLst>
          </p:cNvPr>
          <p:cNvSpPr/>
          <p:nvPr/>
        </p:nvSpPr>
        <p:spPr>
          <a:xfrm>
            <a:off x="190308" y="2729001"/>
            <a:ext cx="304992" cy="23278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F0199-1D46-4BD5-991C-8347EC4E8553}"/>
              </a:ext>
            </a:extLst>
          </p:cNvPr>
          <p:cNvSpPr/>
          <p:nvPr/>
        </p:nvSpPr>
        <p:spPr>
          <a:xfrm>
            <a:off x="6330664" y="2728640"/>
            <a:ext cx="304992" cy="23278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546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1416-3933-4E81-A1E2-0ABB8ADFC46E}"/>
              </a:ext>
            </a:extLst>
          </p:cNvPr>
          <p:cNvSpPr>
            <a:spLocks noGrp="1"/>
          </p:cNvSpPr>
          <p:nvPr>
            <p:ph type="title"/>
          </p:nvPr>
        </p:nvSpPr>
        <p:spPr/>
        <p:txBody>
          <a:bodyPr/>
          <a:lstStyle/>
          <a:p>
            <a:r>
              <a:rPr lang="en-US" dirty="0"/>
              <a:t>Future Waves</a:t>
            </a:r>
          </a:p>
        </p:txBody>
      </p:sp>
      <p:sp>
        <p:nvSpPr>
          <p:cNvPr id="3" name="Slide Number Placeholder 2">
            <a:extLst>
              <a:ext uri="{FF2B5EF4-FFF2-40B4-BE49-F238E27FC236}">
                <a16:creationId xmlns:a16="http://schemas.microsoft.com/office/drawing/2014/main" id="{6D2C7CAC-CE7A-44EB-A747-A914F006168B}"/>
              </a:ext>
            </a:extLst>
          </p:cNvPr>
          <p:cNvSpPr>
            <a:spLocks noGrp="1"/>
          </p:cNvSpPr>
          <p:nvPr>
            <p:ph type="sldNum" sz="quarter" idx="10"/>
          </p:nvPr>
        </p:nvSpPr>
        <p:spPr/>
        <p:txBody>
          <a:bodyPr/>
          <a:lstStyle/>
          <a:p>
            <a:fld id="{3D664134-99A1-234D-BF4A-02298E413A4B}" type="slidenum">
              <a:rPr lang="en-US" smtClean="0"/>
              <a:pPr/>
              <a:t>18</a:t>
            </a:fld>
            <a:endParaRPr lang="en-US" dirty="0"/>
          </a:p>
        </p:txBody>
      </p:sp>
      <p:pic>
        <p:nvPicPr>
          <p:cNvPr id="5" name="Picture 4" descr="https://science.sciencemag.org/content/sci/early/2020/04/14/science.abb5793/F5.large.jpg?width=800&amp;height=600&amp;carousel=1">
            <a:extLst>
              <a:ext uri="{FF2B5EF4-FFF2-40B4-BE49-F238E27FC236}">
                <a16:creationId xmlns:a16="http://schemas.microsoft.com/office/drawing/2014/main" id="{CBF35E49-4B77-45D1-904A-80EE0C46A2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00" r="36896" b="39703"/>
          <a:stretch/>
        </p:blipFill>
        <p:spPr bwMode="auto">
          <a:xfrm>
            <a:off x="1402781" y="1656354"/>
            <a:ext cx="4203668" cy="48258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science.sciencemag.org/content/sci/early/2020/04/14/science.abb5793/F6.large.jpg?width=800&amp;height=600&amp;carousel=1">
            <a:extLst>
              <a:ext uri="{FF2B5EF4-FFF2-40B4-BE49-F238E27FC236}">
                <a16:creationId xmlns:a16="http://schemas.microsoft.com/office/drawing/2014/main" id="{47FA7054-E0BF-4531-A9D1-98232CF83C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882" r="23033" b="25777"/>
          <a:stretch/>
        </p:blipFill>
        <p:spPr bwMode="auto">
          <a:xfrm>
            <a:off x="6096000" y="2019299"/>
            <a:ext cx="5473398"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97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580A-8A46-48E2-86EC-E947F12FF969}"/>
              </a:ext>
            </a:extLst>
          </p:cNvPr>
          <p:cNvSpPr>
            <a:spLocks noGrp="1"/>
          </p:cNvSpPr>
          <p:nvPr>
            <p:ph type="title"/>
          </p:nvPr>
        </p:nvSpPr>
        <p:spPr/>
        <p:txBody>
          <a:bodyPr/>
          <a:lstStyle/>
          <a:p>
            <a:r>
              <a:rPr lang="en-US" dirty="0"/>
              <a:t>Special Thanks</a:t>
            </a:r>
          </a:p>
        </p:txBody>
      </p:sp>
      <p:sp>
        <p:nvSpPr>
          <p:cNvPr id="3" name="Slide Number Placeholder 2">
            <a:extLst>
              <a:ext uri="{FF2B5EF4-FFF2-40B4-BE49-F238E27FC236}">
                <a16:creationId xmlns:a16="http://schemas.microsoft.com/office/drawing/2014/main" id="{53CFFF7E-769A-46BD-90B7-551DA0F468E7}"/>
              </a:ext>
            </a:extLst>
          </p:cNvPr>
          <p:cNvSpPr>
            <a:spLocks noGrp="1"/>
          </p:cNvSpPr>
          <p:nvPr>
            <p:ph type="sldNum" sz="quarter" idx="10"/>
          </p:nvPr>
        </p:nvSpPr>
        <p:spPr/>
        <p:txBody>
          <a:bodyPr/>
          <a:lstStyle/>
          <a:p>
            <a:fld id="{3D664134-99A1-234D-BF4A-02298E413A4B}" type="slidenum">
              <a:rPr lang="en-US" smtClean="0"/>
              <a:pPr/>
              <a:t>19</a:t>
            </a:fld>
            <a:endParaRPr lang="en-US" dirty="0"/>
          </a:p>
        </p:txBody>
      </p:sp>
      <p:sp>
        <p:nvSpPr>
          <p:cNvPr id="4" name="Content Placeholder 3">
            <a:extLst>
              <a:ext uri="{FF2B5EF4-FFF2-40B4-BE49-F238E27FC236}">
                <a16:creationId xmlns:a16="http://schemas.microsoft.com/office/drawing/2014/main" id="{32D0EF46-20E5-481E-A977-2FF729B45C47}"/>
              </a:ext>
            </a:extLst>
          </p:cNvPr>
          <p:cNvSpPr>
            <a:spLocks noGrp="1"/>
          </p:cNvSpPr>
          <p:nvPr>
            <p:ph idx="1"/>
          </p:nvPr>
        </p:nvSpPr>
        <p:spPr>
          <a:xfrm>
            <a:off x="838200" y="1688366"/>
            <a:ext cx="10515600" cy="4176252"/>
          </a:xfrm>
        </p:spPr>
        <p:txBody>
          <a:bodyPr>
            <a:normAutofit/>
          </a:bodyPr>
          <a:lstStyle/>
          <a:p>
            <a:r>
              <a:rPr lang="en-US" dirty="0"/>
              <a:t>Department of Surgery</a:t>
            </a:r>
          </a:p>
          <a:p>
            <a:pPr marL="457200" lvl="1" indent="0">
              <a:buNone/>
            </a:pPr>
            <a:r>
              <a:rPr lang="en-US" dirty="0"/>
              <a:t>- Steven </a:t>
            </a:r>
            <a:r>
              <a:rPr lang="en-US" dirty="0" err="1"/>
              <a:t>Schwaitzberg</a:t>
            </a:r>
            <a:r>
              <a:rPr lang="en-US" dirty="0"/>
              <a:t>, MD, MS Chair</a:t>
            </a:r>
          </a:p>
          <a:p>
            <a:r>
              <a:rPr lang="en-US" dirty="0"/>
              <a:t>WNY Analytics Workgroup, especially :</a:t>
            </a:r>
          </a:p>
          <a:p>
            <a:pPr marL="457200" lvl="1" indent="0">
              <a:buNone/>
            </a:pPr>
            <a:r>
              <a:rPr lang="en-US" dirty="0"/>
              <a:t>- Peter </a:t>
            </a:r>
            <a:r>
              <a:rPr lang="en-US" dirty="0" err="1"/>
              <a:t>Winkelstein</a:t>
            </a:r>
            <a:r>
              <a:rPr lang="en-US" dirty="0"/>
              <a:t>, MD, MBA, CMIO of Kaleida Health </a:t>
            </a:r>
          </a:p>
          <a:p>
            <a:pPr marL="457200" lvl="1" indent="0">
              <a:buNone/>
            </a:pPr>
            <a:r>
              <a:rPr lang="en-US" dirty="0"/>
              <a:t>- Gabriel Anaya, MD, Clinical Informatics Fellow </a:t>
            </a:r>
          </a:p>
          <a:p>
            <a:pPr marL="457200" lvl="1" indent="0">
              <a:buNone/>
            </a:pPr>
            <a:r>
              <a:rPr lang="en-US" dirty="0"/>
              <a:t>- Sarah Mullin, PhD candidate</a:t>
            </a:r>
          </a:p>
          <a:p>
            <a:r>
              <a:rPr lang="en-US" dirty="0"/>
              <a:t>Department of Biomedical Informatics</a:t>
            </a:r>
          </a:p>
          <a:p>
            <a:pPr marL="457200" lvl="1" indent="0">
              <a:buNone/>
            </a:pPr>
            <a:r>
              <a:rPr lang="en-US" dirty="0"/>
              <a:t>- Peter Elkin, MD, Chair</a:t>
            </a:r>
          </a:p>
          <a:p>
            <a:pPr marL="457200" lvl="1" indent="0">
              <a:buNone/>
            </a:pPr>
            <a:endParaRPr lang="en-US" dirty="0"/>
          </a:p>
        </p:txBody>
      </p:sp>
    </p:spTree>
    <p:extLst>
      <p:ext uri="{BB962C8B-B14F-4D97-AF65-F5344CB8AC3E}">
        <p14:creationId xmlns:p14="http://schemas.microsoft.com/office/powerpoint/2010/main" val="34257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B58C-B4E8-479B-B84A-52D952C5F737}"/>
              </a:ext>
            </a:extLst>
          </p:cNvPr>
          <p:cNvSpPr>
            <a:spLocks noGrp="1"/>
          </p:cNvSpPr>
          <p:nvPr>
            <p:ph type="title"/>
          </p:nvPr>
        </p:nvSpPr>
        <p:spPr/>
        <p:txBody>
          <a:bodyPr/>
          <a:lstStyle/>
          <a:p>
            <a:r>
              <a:rPr lang="en-US" dirty="0"/>
              <a:t>Parameters as of 4/13/20</a:t>
            </a:r>
          </a:p>
        </p:txBody>
      </p:sp>
      <p:graphicFrame>
        <p:nvGraphicFramePr>
          <p:cNvPr id="5" name="Content Placeholder 4">
            <a:extLst>
              <a:ext uri="{FF2B5EF4-FFF2-40B4-BE49-F238E27FC236}">
                <a16:creationId xmlns:a16="http://schemas.microsoft.com/office/drawing/2014/main" id="{BE71886F-130C-40E6-895E-C432660ACFFB}"/>
              </a:ext>
            </a:extLst>
          </p:cNvPr>
          <p:cNvGraphicFramePr>
            <a:graphicFrameLocks noGrp="1"/>
          </p:cNvGraphicFramePr>
          <p:nvPr>
            <p:ph idx="1"/>
          </p:nvPr>
        </p:nvGraphicFramePr>
        <p:xfrm>
          <a:off x="409575" y="1846263"/>
          <a:ext cx="11449052" cy="4031985"/>
        </p:xfrm>
        <a:graphic>
          <a:graphicData uri="http://schemas.openxmlformats.org/drawingml/2006/table">
            <a:tbl>
              <a:tblPr firstRow="1" bandRow="1">
                <a:tableStyleId>{5C22544A-7EE6-4342-B048-85BDC9FD1C3A}</a:tableStyleId>
              </a:tblPr>
              <a:tblGrid>
                <a:gridCol w="2862263">
                  <a:extLst>
                    <a:ext uri="{9D8B030D-6E8A-4147-A177-3AD203B41FA5}">
                      <a16:colId xmlns:a16="http://schemas.microsoft.com/office/drawing/2014/main" val="2386360396"/>
                    </a:ext>
                  </a:extLst>
                </a:gridCol>
                <a:gridCol w="2862263">
                  <a:extLst>
                    <a:ext uri="{9D8B030D-6E8A-4147-A177-3AD203B41FA5}">
                      <a16:colId xmlns:a16="http://schemas.microsoft.com/office/drawing/2014/main" val="1323191441"/>
                    </a:ext>
                  </a:extLst>
                </a:gridCol>
                <a:gridCol w="2862263">
                  <a:extLst>
                    <a:ext uri="{9D8B030D-6E8A-4147-A177-3AD203B41FA5}">
                      <a16:colId xmlns:a16="http://schemas.microsoft.com/office/drawing/2014/main" val="2988252782"/>
                    </a:ext>
                  </a:extLst>
                </a:gridCol>
                <a:gridCol w="2862263">
                  <a:extLst>
                    <a:ext uri="{9D8B030D-6E8A-4147-A177-3AD203B41FA5}">
                      <a16:colId xmlns:a16="http://schemas.microsoft.com/office/drawing/2014/main" val="3827487704"/>
                    </a:ext>
                  </a:extLst>
                </a:gridCol>
              </a:tblGrid>
              <a:tr h="309145">
                <a:tc>
                  <a:txBody>
                    <a:bodyPr/>
                    <a:lstStyle/>
                    <a:p>
                      <a:r>
                        <a:rPr lang="en-US" sz="1400" dirty="0"/>
                        <a:t>Parameter</a:t>
                      </a:r>
                    </a:p>
                  </a:txBody>
                  <a:tcPr/>
                </a:tc>
                <a:tc>
                  <a:txBody>
                    <a:bodyPr/>
                    <a:lstStyle/>
                    <a:p>
                      <a:r>
                        <a:rPr lang="en-US" sz="1400" dirty="0"/>
                        <a:t>Current Value</a:t>
                      </a:r>
                    </a:p>
                  </a:txBody>
                  <a:tcPr/>
                </a:tc>
                <a:tc>
                  <a:txBody>
                    <a:bodyPr/>
                    <a:lstStyle/>
                    <a:p>
                      <a:r>
                        <a:rPr lang="en-US" sz="1400" dirty="0"/>
                        <a:t>Prior Value </a:t>
                      </a:r>
                    </a:p>
                  </a:txBody>
                  <a:tcPr/>
                </a:tc>
                <a:tc>
                  <a:txBody>
                    <a:bodyPr/>
                    <a:lstStyle/>
                    <a:p>
                      <a:r>
                        <a:rPr lang="en-US" sz="1400" dirty="0"/>
                        <a:t>References</a:t>
                      </a:r>
                    </a:p>
                  </a:txBody>
                  <a:tcPr/>
                </a:tc>
                <a:extLst>
                  <a:ext uri="{0D108BD9-81ED-4DB2-BD59-A6C34878D82A}">
                    <a16:rowId xmlns:a16="http://schemas.microsoft.com/office/drawing/2014/main" val="3208435450"/>
                  </a:ext>
                </a:extLst>
              </a:tr>
              <a:tr h="309145">
                <a:tc>
                  <a:txBody>
                    <a:bodyPr/>
                    <a:lstStyle/>
                    <a:p>
                      <a:r>
                        <a:rPr lang="en-US" sz="1400" dirty="0"/>
                        <a:t>WNY Population</a:t>
                      </a:r>
                    </a:p>
                  </a:txBody>
                  <a:tcPr/>
                </a:tc>
                <a:tc>
                  <a:txBody>
                    <a:bodyPr/>
                    <a:lstStyle/>
                    <a:p>
                      <a:r>
                        <a:rPr lang="en-US" sz="1400" dirty="0"/>
                        <a:t>1.5 Million</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556564282"/>
                  </a:ext>
                </a:extLst>
              </a:tr>
              <a:tr h="309145">
                <a:tc>
                  <a:txBody>
                    <a:bodyPr/>
                    <a:lstStyle/>
                    <a:p>
                      <a:r>
                        <a:rPr lang="en-US" sz="1400" dirty="0"/>
                        <a:t>Hospitalization to Inpatient ward</a:t>
                      </a:r>
                    </a:p>
                  </a:txBody>
                  <a:tcPr/>
                </a:tc>
                <a:tc>
                  <a:txBody>
                    <a:bodyPr/>
                    <a:lstStyle/>
                    <a:p>
                      <a:r>
                        <a:rPr lang="en-US" sz="1400" dirty="0"/>
                        <a:t>6%</a:t>
                      </a:r>
                    </a:p>
                  </a:txBody>
                  <a:tcPr/>
                </a:tc>
                <a:tc>
                  <a:txBody>
                    <a:bodyPr/>
                    <a:lstStyle/>
                    <a:p>
                      <a:r>
                        <a:rPr lang="en-US" sz="1400" dirty="0"/>
                        <a:t>12%</a:t>
                      </a:r>
                    </a:p>
                  </a:txBody>
                  <a:tcPr/>
                </a:tc>
                <a:tc>
                  <a:txBody>
                    <a:bodyPr/>
                    <a:lstStyle/>
                    <a:p>
                      <a:endParaRPr lang="en-US" sz="1400" dirty="0"/>
                    </a:p>
                  </a:txBody>
                  <a:tcPr/>
                </a:tc>
                <a:extLst>
                  <a:ext uri="{0D108BD9-81ED-4DB2-BD59-A6C34878D82A}">
                    <a16:rowId xmlns:a16="http://schemas.microsoft.com/office/drawing/2014/main" val="859921852"/>
                  </a:ext>
                </a:extLst>
              </a:tr>
              <a:tr h="309145">
                <a:tc>
                  <a:txBody>
                    <a:bodyPr/>
                    <a:lstStyle/>
                    <a:p>
                      <a:r>
                        <a:rPr lang="en-US" sz="1400" dirty="0"/>
                        <a:t>Hospitalization to ICU</a:t>
                      </a:r>
                    </a:p>
                  </a:txBody>
                  <a:tcPr/>
                </a:tc>
                <a:tc>
                  <a:txBody>
                    <a:bodyPr/>
                    <a:lstStyle/>
                    <a:p>
                      <a:r>
                        <a:rPr lang="en-US" sz="1400" dirty="0"/>
                        <a:t>1.25% (BGH Data)</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 (UK) [1]</a:t>
                      </a:r>
                    </a:p>
                  </a:txBody>
                  <a:tcPr/>
                </a:tc>
                <a:extLst>
                  <a:ext uri="{0D108BD9-81ED-4DB2-BD59-A6C34878D82A}">
                    <a16:rowId xmlns:a16="http://schemas.microsoft.com/office/drawing/2014/main" val="2747912294"/>
                  </a:ext>
                </a:extLst>
              </a:tr>
              <a:tr h="309145">
                <a:tc>
                  <a:txBody>
                    <a:bodyPr/>
                    <a:lstStyle/>
                    <a:p>
                      <a:r>
                        <a:rPr lang="en-US" sz="1400" dirty="0"/>
                        <a:t>Total hospitalization rate</a:t>
                      </a:r>
                    </a:p>
                  </a:txBody>
                  <a:tcPr/>
                </a:tc>
                <a:tc>
                  <a:txBody>
                    <a:bodyPr/>
                    <a:lstStyle/>
                    <a:p>
                      <a:r>
                        <a:rPr lang="en-US" sz="1400" dirty="0"/>
                        <a:t>2.5% [5]</a:t>
                      </a:r>
                    </a:p>
                  </a:txBody>
                  <a:tcPr/>
                </a:tc>
                <a:tc>
                  <a:txBody>
                    <a:bodyPr/>
                    <a:lstStyle/>
                    <a:p>
                      <a:r>
                        <a:rPr lang="en-US" sz="1400" dirty="0"/>
                        <a:t>10%</a:t>
                      </a:r>
                    </a:p>
                  </a:txBody>
                  <a:tcPr/>
                </a:tc>
                <a:tc>
                  <a:txBody>
                    <a:bodyPr/>
                    <a:lstStyle/>
                    <a:p>
                      <a:r>
                        <a:rPr lang="en-US" sz="1400" dirty="0"/>
                        <a:t>4.4% (UK); 13% (New York City) [1]</a:t>
                      </a:r>
                    </a:p>
                  </a:txBody>
                  <a:tcPr/>
                </a:tc>
                <a:extLst>
                  <a:ext uri="{0D108BD9-81ED-4DB2-BD59-A6C34878D82A}">
                    <a16:rowId xmlns:a16="http://schemas.microsoft.com/office/drawing/2014/main" val="2664350655"/>
                  </a:ext>
                </a:extLst>
              </a:tr>
              <a:tr h="309145">
                <a:tc>
                  <a:txBody>
                    <a:bodyPr/>
                    <a:lstStyle/>
                    <a:p>
                      <a:r>
                        <a:rPr lang="en-US" sz="1400" dirty="0"/>
                        <a:t>Ventilator rate</a:t>
                      </a:r>
                    </a:p>
                  </a:txBody>
                  <a:tcPr/>
                </a:tc>
                <a:tc>
                  <a:txBody>
                    <a:bodyPr/>
                    <a:lstStyle/>
                    <a:p>
                      <a:r>
                        <a:rPr lang="en-US" sz="1400" dirty="0"/>
                        <a:t>1%</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130522866"/>
                  </a:ext>
                </a:extLst>
              </a:tr>
              <a:tr h="309145">
                <a:tc>
                  <a:txBody>
                    <a:bodyPr/>
                    <a:lstStyle/>
                    <a:p>
                      <a:r>
                        <a:rPr lang="en-US" sz="1400" dirty="0"/>
                        <a:t>Average Inpatient LOS</a:t>
                      </a:r>
                    </a:p>
                  </a:txBody>
                  <a:tcPr/>
                </a:tc>
                <a:tc>
                  <a:txBody>
                    <a:bodyPr/>
                    <a:lstStyle/>
                    <a:p>
                      <a:r>
                        <a:rPr lang="en-US" sz="1400" dirty="0"/>
                        <a:t>5 days (BGH Data)</a:t>
                      </a:r>
                    </a:p>
                  </a:txBody>
                  <a:tcPr/>
                </a:tc>
                <a:tc>
                  <a:txBody>
                    <a:bodyPr/>
                    <a:lstStyle/>
                    <a:p>
                      <a:r>
                        <a:rPr lang="en-US" sz="1400" dirty="0"/>
                        <a:t>9-10 days</a:t>
                      </a:r>
                    </a:p>
                  </a:txBody>
                  <a:tcPr/>
                </a:tc>
                <a:tc>
                  <a:txBody>
                    <a:bodyPr/>
                    <a:lstStyle/>
                    <a:p>
                      <a:r>
                        <a:rPr lang="en-US" sz="1400" dirty="0"/>
                        <a:t>8 days if not critical; </a:t>
                      </a:r>
                    </a:p>
                    <a:p>
                      <a:r>
                        <a:rPr lang="en-US" sz="1400" dirty="0"/>
                        <a:t>16 days if critical [1]</a:t>
                      </a:r>
                    </a:p>
                  </a:txBody>
                  <a:tcPr/>
                </a:tc>
                <a:extLst>
                  <a:ext uri="{0D108BD9-81ED-4DB2-BD59-A6C34878D82A}">
                    <a16:rowId xmlns:a16="http://schemas.microsoft.com/office/drawing/2014/main" val="2877196734"/>
                  </a:ext>
                </a:extLst>
              </a:tr>
              <a:tr h="309145">
                <a:tc>
                  <a:txBody>
                    <a:bodyPr/>
                    <a:lstStyle/>
                    <a:p>
                      <a:r>
                        <a:rPr lang="en-US" sz="1400" dirty="0"/>
                        <a:t>Average ICU LOS</a:t>
                      </a:r>
                    </a:p>
                  </a:txBody>
                  <a:tcPr/>
                </a:tc>
                <a:tc>
                  <a:txBody>
                    <a:bodyPr/>
                    <a:lstStyle/>
                    <a:p>
                      <a:r>
                        <a:rPr lang="en-US" sz="1400" dirty="0"/>
                        <a:t>8 days (BGH+CHS Data)</a:t>
                      </a:r>
                    </a:p>
                  </a:txBody>
                  <a:tcPr/>
                </a:tc>
                <a:tc>
                  <a:txBody>
                    <a:bodyPr/>
                    <a:lstStyle/>
                    <a:p>
                      <a:r>
                        <a:rPr lang="en-US" sz="1400" dirty="0"/>
                        <a:t>9-10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10 days [1]</a:t>
                      </a:r>
                    </a:p>
                  </a:txBody>
                  <a:tcPr/>
                </a:tc>
                <a:extLst>
                  <a:ext uri="{0D108BD9-81ED-4DB2-BD59-A6C34878D82A}">
                    <a16:rowId xmlns:a16="http://schemas.microsoft.com/office/drawing/2014/main" val="2537548649"/>
                  </a:ext>
                </a:extLst>
              </a:tr>
              <a:tr h="309145">
                <a:tc>
                  <a:txBody>
                    <a:bodyPr/>
                    <a:lstStyle/>
                    <a:p>
                      <a:r>
                        <a:rPr lang="en-US" sz="1400" dirty="0"/>
                        <a:t>Average Vent LOS</a:t>
                      </a:r>
                    </a:p>
                  </a:txBody>
                  <a:tcPr/>
                </a:tc>
                <a:tc>
                  <a:txBody>
                    <a:bodyPr/>
                    <a:lstStyle/>
                    <a:p>
                      <a:r>
                        <a:rPr lang="en-US" sz="1400" dirty="0"/>
                        <a:t>9 days (BGH+CHS Data)</a:t>
                      </a:r>
                    </a:p>
                  </a:txBody>
                  <a:tcPr/>
                </a:tc>
                <a:tc>
                  <a:txBody>
                    <a:bodyPr/>
                    <a:lstStyle/>
                    <a:p>
                      <a:r>
                        <a:rPr lang="en-US" sz="1400" dirty="0"/>
                        <a:t>7 days</a:t>
                      </a:r>
                    </a:p>
                  </a:txBody>
                  <a:tcPr/>
                </a:tc>
                <a:tc>
                  <a:txBody>
                    <a:bodyPr/>
                    <a:lstStyle/>
                    <a:p>
                      <a:endParaRPr lang="en-US" sz="1400" dirty="0"/>
                    </a:p>
                  </a:txBody>
                  <a:tcPr/>
                </a:tc>
                <a:extLst>
                  <a:ext uri="{0D108BD9-81ED-4DB2-BD59-A6C34878D82A}">
                    <a16:rowId xmlns:a16="http://schemas.microsoft.com/office/drawing/2014/main" val="4092451766"/>
                  </a:ext>
                </a:extLst>
              </a:tr>
              <a:tr h="309145">
                <a:tc>
                  <a:txBody>
                    <a:bodyPr/>
                    <a:lstStyle/>
                    <a:p>
                      <a:r>
                        <a:rPr lang="en-US" sz="1400" dirty="0"/>
                        <a:t>Doubling time</a:t>
                      </a:r>
                    </a:p>
                  </a:txBody>
                  <a:tcPr/>
                </a:tc>
                <a:tc>
                  <a:txBody>
                    <a:bodyPr/>
                    <a:lstStyle/>
                    <a:p>
                      <a:r>
                        <a:rPr lang="en-US" sz="1400" dirty="0"/>
                        <a:t>3 days (Erie Data)</a:t>
                      </a:r>
                    </a:p>
                  </a:txBody>
                  <a:tcPr/>
                </a:tc>
                <a:tc>
                  <a:txBody>
                    <a:bodyPr/>
                    <a:lstStyle/>
                    <a:p>
                      <a:r>
                        <a:rPr lang="en-US" sz="1400" dirty="0"/>
                        <a:t>2 days (Erie Data), 4, 5 days (UK, US)</a:t>
                      </a:r>
                    </a:p>
                  </a:txBody>
                  <a:tcPr/>
                </a:tc>
                <a:tc>
                  <a:txBody>
                    <a:bodyPr/>
                    <a:lstStyle/>
                    <a:p>
                      <a:r>
                        <a:rPr lang="en-US" sz="1400" dirty="0"/>
                        <a:t>[1]</a:t>
                      </a:r>
                    </a:p>
                  </a:txBody>
                  <a:tcPr/>
                </a:tc>
                <a:extLst>
                  <a:ext uri="{0D108BD9-81ED-4DB2-BD59-A6C34878D82A}">
                    <a16:rowId xmlns:a16="http://schemas.microsoft.com/office/drawing/2014/main" val="4156489969"/>
                  </a:ext>
                </a:extLst>
              </a:tr>
              <a:tr h="309145">
                <a:tc>
                  <a:txBody>
                    <a:bodyPr/>
                    <a:lstStyle/>
                    <a:p>
                      <a:r>
                        <a:rPr lang="en-US" sz="1400" dirty="0"/>
                        <a:t>Social Distancing</a:t>
                      </a:r>
                    </a:p>
                  </a:txBody>
                  <a:tcPr/>
                </a:tc>
                <a:tc>
                  <a:txBody>
                    <a:bodyPr/>
                    <a:lstStyle/>
                    <a:p>
                      <a:r>
                        <a:rPr lang="en-US" sz="1400" dirty="0"/>
                        <a:t>0% weeks 0-2</a:t>
                      </a:r>
                    </a:p>
                    <a:p>
                      <a:r>
                        <a:rPr lang="en-US" sz="1400" dirty="0"/>
                        <a:t>15% week 3 [4]</a:t>
                      </a:r>
                    </a:p>
                    <a:p>
                      <a:r>
                        <a:rPr lang="en-US" sz="1400" dirty="0"/>
                        <a:t>30% week 3+ [3]</a:t>
                      </a:r>
                    </a:p>
                  </a:txBody>
                  <a:tcPr/>
                </a:tc>
                <a:tc>
                  <a:txBody>
                    <a:bodyPr/>
                    <a:lstStyle/>
                    <a:p>
                      <a:r>
                        <a:rPr lang="en-US" sz="1400" dirty="0"/>
                        <a:t>0% weeks 0-2</a:t>
                      </a:r>
                    </a:p>
                    <a:p>
                      <a:r>
                        <a:rPr lang="en-US" sz="1400" dirty="0"/>
                        <a:t>10% week 3</a:t>
                      </a:r>
                    </a:p>
                    <a:p>
                      <a:r>
                        <a:rPr lang="en-US" sz="1400" dirty="0"/>
                        <a:t>30% week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 30% (UPenn)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 Google Mobility</a:t>
                      </a:r>
                    </a:p>
                    <a:p>
                      <a:r>
                        <a:rPr lang="en-US" sz="1400" dirty="0"/>
                        <a:t>[4]</a:t>
                      </a:r>
                    </a:p>
                  </a:txBody>
                  <a:tcPr/>
                </a:tc>
                <a:extLst>
                  <a:ext uri="{0D108BD9-81ED-4DB2-BD59-A6C34878D82A}">
                    <a16:rowId xmlns:a16="http://schemas.microsoft.com/office/drawing/2014/main" val="2087862956"/>
                  </a:ext>
                </a:extLst>
              </a:tr>
            </a:tbl>
          </a:graphicData>
        </a:graphic>
      </p:graphicFrame>
    </p:spTree>
    <p:extLst>
      <p:ext uri="{BB962C8B-B14F-4D97-AF65-F5344CB8AC3E}">
        <p14:creationId xmlns:p14="http://schemas.microsoft.com/office/powerpoint/2010/main" val="509190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F8D5-8844-C448-A1FB-1BA31EB6478F}"/>
              </a:ext>
            </a:extLst>
          </p:cNvPr>
          <p:cNvSpPr>
            <a:spLocks noGrp="1"/>
          </p:cNvSpPr>
          <p:nvPr>
            <p:ph type="title"/>
          </p:nvPr>
        </p:nvSpPr>
        <p:spPr/>
        <p:txBody>
          <a:bodyPr/>
          <a:lstStyle/>
          <a:p>
            <a:r>
              <a:rPr lang="en-US" dirty="0"/>
              <a:t>Disclosures</a:t>
            </a:r>
          </a:p>
        </p:txBody>
      </p:sp>
      <p:sp>
        <p:nvSpPr>
          <p:cNvPr id="3" name="Slide Number Placeholder 2">
            <a:extLst>
              <a:ext uri="{FF2B5EF4-FFF2-40B4-BE49-F238E27FC236}">
                <a16:creationId xmlns:a16="http://schemas.microsoft.com/office/drawing/2014/main" id="{AC97F930-0536-B04D-8A13-77A234BA2FC2}"/>
              </a:ext>
            </a:extLst>
          </p:cNvPr>
          <p:cNvSpPr>
            <a:spLocks noGrp="1"/>
          </p:cNvSpPr>
          <p:nvPr>
            <p:ph type="sldNum" sz="quarter" idx="10"/>
          </p:nvPr>
        </p:nvSpPr>
        <p:spPr>
          <a:xfrm>
            <a:off x="8610599" y="365125"/>
            <a:ext cx="2743200" cy="365125"/>
          </a:xfrm>
        </p:spPr>
        <p:txBody>
          <a:bodyPr/>
          <a:lstStyle/>
          <a:p>
            <a:r>
              <a:rPr lang="en-US" dirty="0"/>
              <a:t>3</a:t>
            </a:r>
          </a:p>
        </p:txBody>
      </p:sp>
      <p:sp>
        <p:nvSpPr>
          <p:cNvPr id="4" name="Content Placeholder 3">
            <a:extLst>
              <a:ext uri="{FF2B5EF4-FFF2-40B4-BE49-F238E27FC236}">
                <a16:creationId xmlns:a16="http://schemas.microsoft.com/office/drawing/2014/main" id="{6C44B621-6BE2-6045-B350-E60AC0A121AB}"/>
              </a:ext>
            </a:extLst>
          </p:cNvPr>
          <p:cNvSpPr>
            <a:spLocks noGrp="1"/>
          </p:cNvSpPr>
          <p:nvPr>
            <p:ph idx="1"/>
          </p:nvPr>
        </p:nvSpPr>
        <p:spPr/>
        <p:txBody>
          <a:bodyPr>
            <a:normAutofit/>
          </a:bodyPr>
          <a:lstStyle/>
          <a:p>
            <a:r>
              <a:rPr lang="en-US" dirty="0"/>
              <a:t>None</a:t>
            </a:r>
          </a:p>
          <a:p>
            <a:endParaRPr lang="en-US" dirty="0"/>
          </a:p>
          <a:p>
            <a:endParaRPr lang="en-US" dirty="0"/>
          </a:p>
        </p:txBody>
      </p:sp>
    </p:spTree>
    <p:extLst>
      <p:ext uri="{BB962C8B-B14F-4D97-AF65-F5344CB8AC3E}">
        <p14:creationId xmlns:p14="http://schemas.microsoft.com/office/powerpoint/2010/main" val="4280211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636BC-514B-44C9-8AC5-5E998C61B996}"/>
              </a:ext>
            </a:extLst>
          </p:cNvPr>
          <p:cNvSpPr>
            <a:spLocks noGrp="1"/>
          </p:cNvSpPr>
          <p:nvPr>
            <p:ph type="title"/>
          </p:nvPr>
        </p:nvSpPr>
        <p:spPr/>
        <p:txBody>
          <a:bodyPr/>
          <a:lstStyle/>
          <a:p>
            <a:r>
              <a:rPr lang="en-US" dirty="0"/>
              <a:t>Parameters cont.</a:t>
            </a:r>
          </a:p>
        </p:txBody>
      </p:sp>
      <p:graphicFrame>
        <p:nvGraphicFramePr>
          <p:cNvPr id="4" name="Content Placeholder 3">
            <a:extLst>
              <a:ext uri="{FF2B5EF4-FFF2-40B4-BE49-F238E27FC236}">
                <a16:creationId xmlns:a16="http://schemas.microsoft.com/office/drawing/2014/main" id="{4F8DD966-2614-443D-A5A0-CC8CC57F9864}"/>
              </a:ext>
            </a:extLst>
          </p:cNvPr>
          <p:cNvGraphicFramePr>
            <a:graphicFrameLocks noGrp="1"/>
          </p:cNvGraphicFramePr>
          <p:nvPr>
            <p:ph idx="1"/>
          </p:nvPr>
        </p:nvGraphicFramePr>
        <p:xfrm>
          <a:off x="1096963" y="1846263"/>
          <a:ext cx="10058400" cy="43738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3788841047"/>
                    </a:ext>
                  </a:extLst>
                </a:gridCol>
                <a:gridCol w="2514600">
                  <a:extLst>
                    <a:ext uri="{9D8B030D-6E8A-4147-A177-3AD203B41FA5}">
                      <a16:colId xmlns:a16="http://schemas.microsoft.com/office/drawing/2014/main" val="2934840692"/>
                    </a:ext>
                  </a:extLst>
                </a:gridCol>
                <a:gridCol w="2514600">
                  <a:extLst>
                    <a:ext uri="{9D8B030D-6E8A-4147-A177-3AD203B41FA5}">
                      <a16:colId xmlns:a16="http://schemas.microsoft.com/office/drawing/2014/main" val="1806420096"/>
                    </a:ext>
                  </a:extLst>
                </a:gridCol>
                <a:gridCol w="2514600">
                  <a:extLst>
                    <a:ext uri="{9D8B030D-6E8A-4147-A177-3AD203B41FA5}">
                      <a16:colId xmlns:a16="http://schemas.microsoft.com/office/drawing/2014/main" val="1973218676"/>
                    </a:ext>
                  </a:extLst>
                </a:gridCol>
              </a:tblGrid>
              <a:tr h="370840">
                <a:tc>
                  <a:txBody>
                    <a:bodyPr/>
                    <a:lstStyle/>
                    <a:p>
                      <a:r>
                        <a:rPr lang="en-US" sz="1400" dirty="0"/>
                        <a:t>Parameter</a:t>
                      </a:r>
                    </a:p>
                  </a:txBody>
                  <a:tcPr/>
                </a:tc>
                <a:tc>
                  <a:txBody>
                    <a:bodyPr/>
                    <a:lstStyle/>
                    <a:p>
                      <a:r>
                        <a:rPr lang="en-US" sz="1400" dirty="0"/>
                        <a:t>Value</a:t>
                      </a:r>
                    </a:p>
                  </a:txBody>
                  <a:tcPr/>
                </a:tc>
                <a:tc>
                  <a:txBody>
                    <a:bodyPr/>
                    <a:lstStyle/>
                    <a:p>
                      <a:r>
                        <a:rPr lang="en-US" sz="1400" dirty="0"/>
                        <a:t>New Data</a:t>
                      </a:r>
                    </a:p>
                  </a:txBody>
                  <a:tcPr/>
                </a:tc>
                <a:tc>
                  <a:txBody>
                    <a:bodyPr/>
                    <a:lstStyle/>
                    <a:p>
                      <a:r>
                        <a:rPr lang="en-US" sz="1400" dirty="0"/>
                        <a:t>References</a:t>
                      </a:r>
                    </a:p>
                  </a:txBody>
                  <a:tcPr/>
                </a:tc>
                <a:extLst>
                  <a:ext uri="{0D108BD9-81ED-4DB2-BD59-A6C34878D82A}">
                    <a16:rowId xmlns:a16="http://schemas.microsoft.com/office/drawing/2014/main" val="37459551"/>
                  </a:ext>
                </a:extLst>
              </a:tr>
              <a:tr h="370840">
                <a:tc>
                  <a:txBody>
                    <a:bodyPr/>
                    <a:lstStyle/>
                    <a:p>
                      <a:r>
                        <a:rPr lang="en-US" sz="1400" dirty="0"/>
                        <a:t>Community Attack Rate</a:t>
                      </a:r>
                    </a:p>
                  </a:txBody>
                  <a:tcPr/>
                </a:tc>
                <a:tc>
                  <a:txBody>
                    <a:bodyPr/>
                    <a:lstStyle/>
                    <a:p>
                      <a:r>
                        <a:rPr lang="en-US" sz="1400" dirty="0"/>
                        <a:t>40%</a:t>
                      </a:r>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801543656"/>
                  </a:ext>
                </a:extLst>
              </a:tr>
              <a:tr h="370840">
                <a:tc>
                  <a:txBody>
                    <a:bodyPr/>
                    <a:lstStyle/>
                    <a:p>
                      <a:r>
                        <a:rPr lang="en-US" sz="1400" dirty="0"/>
                        <a:t>Fatality Rate</a:t>
                      </a:r>
                    </a:p>
                  </a:txBody>
                  <a:tcPr/>
                </a:tc>
                <a:tc>
                  <a:txBody>
                    <a:bodyPr/>
                    <a:lstStyle/>
                    <a:p>
                      <a:r>
                        <a:rPr lang="en-US" sz="1400" dirty="0"/>
                        <a:t>Overall: 0.5%</a:t>
                      </a:r>
                    </a:p>
                    <a:p>
                      <a:r>
                        <a:rPr lang="en-US" sz="1400" dirty="0"/>
                        <a:t>Hospital: 4%</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 Age group specific</a:t>
                      </a:r>
                    </a:p>
                  </a:txBody>
                  <a:tcPr/>
                </a:tc>
                <a:extLst>
                  <a:ext uri="{0D108BD9-81ED-4DB2-BD59-A6C34878D82A}">
                    <a16:rowId xmlns:a16="http://schemas.microsoft.com/office/drawing/2014/main" val="1152556001"/>
                  </a:ext>
                </a:extLst>
              </a:tr>
              <a:tr h="370840">
                <a:tc>
                  <a:txBody>
                    <a:bodyPr/>
                    <a:lstStyle/>
                    <a:p>
                      <a:r>
                        <a:rPr lang="en-US" sz="1400" dirty="0"/>
                        <a:t>R0</a:t>
                      </a:r>
                    </a:p>
                  </a:txBody>
                  <a:tcPr/>
                </a:tc>
                <a:tc>
                  <a:txBody>
                    <a:bodyPr/>
                    <a:lstStyle/>
                    <a:p>
                      <a:r>
                        <a:rPr lang="en-US" sz="1400" dirty="0"/>
                        <a:t>Estimated from doubling time</a:t>
                      </a:r>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058743489"/>
                  </a:ext>
                </a:extLst>
              </a:tr>
              <a:tr h="370840">
                <a:tc>
                  <a:txBody>
                    <a:bodyPr/>
                    <a:lstStyle/>
                    <a:p>
                      <a:r>
                        <a:rPr lang="en-US" sz="1400" dirty="0"/>
                        <a:t>Infectious period</a:t>
                      </a:r>
                    </a:p>
                  </a:txBody>
                  <a:tcPr/>
                </a:tc>
                <a:tc>
                  <a:txBody>
                    <a:bodyPr/>
                    <a:lstStyle/>
                    <a:p>
                      <a:r>
                        <a:rPr lang="en-US" sz="1400" dirty="0"/>
                        <a:t>2.9 days</a:t>
                      </a:r>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285078015"/>
                  </a:ext>
                </a:extLst>
              </a:tr>
              <a:tr h="370840">
                <a:tc>
                  <a:txBody>
                    <a:bodyPr/>
                    <a:lstStyle/>
                    <a:p>
                      <a:r>
                        <a:rPr lang="en-US" sz="1400" dirty="0"/>
                        <a:t>Incubation period</a:t>
                      </a:r>
                    </a:p>
                  </a:txBody>
                  <a:tcPr/>
                </a:tc>
                <a:tc>
                  <a:txBody>
                    <a:bodyPr/>
                    <a:lstStyle/>
                    <a:p>
                      <a:r>
                        <a:rPr lang="en-US" sz="1400" dirty="0"/>
                        <a:t>5.8 days</a:t>
                      </a:r>
                    </a:p>
                  </a:txBody>
                  <a:tcPr/>
                </a:tc>
                <a:tc>
                  <a:txBody>
                    <a:bodyPr/>
                    <a:lstStyle/>
                    <a:p>
                      <a:r>
                        <a:rPr lang="en-US" sz="1400" dirty="0"/>
                        <a:t>5.2 days</a:t>
                      </a:r>
                    </a:p>
                  </a:txBody>
                  <a:tcPr/>
                </a:tc>
                <a:tc>
                  <a:txBody>
                    <a:bodyPr/>
                    <a:lstStyle/>
                    <a:p>
                      <a:endParaRPr lang="en-US" sz="1400"/>
                    </a:p>
                  </a:txBody>
                  <a:tcPr/>
                </a:tc>
                <a:extLst>
                  <a:ext uri="{0D108BD9-81ED-4DB2-BD59-A6C34878D82A}">
                    <a16:rowId xmlns:a16="http://schemas.microsoft.com/office/drawing/2014/main" val="1927551467"/>
                  </a:ext>
                </a:extLst>
              </a:tr>
              <a:tr h="370840">
                <a:tc>
                  <a:txBody>
                    <a:bodyPr/>
                    <a:lstStyle/>
                    <a:p>
                      <a:r>
                        <a:rPr lang="en-US" sz="1400" dirty="0"/>
                        <a:t>Recovery time (mild)</a:t>
                      </a:r>
                    </a:p>
                  </a:txBody>
                  <a:tcPr/>
                </a:tc>
                <a:tc>
                  <a:txBody>
                    <a:bodyPr/>
                    <a:lstStyle/>
                    <a:p>
                      <a:r>
                        <a:rPr lang="en-US" sz="1400" dirty="0"/>
                        <a:t>11 days</a:t>
                      </a:r>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91531730"/>
                  </a:ext>
                </a:extLst>
              </a:tr>
              <a:tr h="370840">
                <a:tc>
                  <a:txBody>
                    <a:bodyPr/>
                    <a:lstStyle/>
                    <a:p>
                      <a:r>
                        <a:rPr lang="en-US" sz="1400" dirty="0"/>
                        <a:t>Days from infection to death</a:t>
                      </a:r>
                    </a:p>
                  </a:txBody>
                  <a:tcPr/>
                </a:tc>
                <a:tc>
                  <a:txBody>
                    <a:bodyPr/>
                    <a:lstStyle/>
                    <a:p>
                      <a:r>
                        <a:rPr lang="en-US" sz="1400" dirty="0"/>
                        <a:t>21.3 days</a:t>
                      </a:r>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227371877"/>
                  </a:ext>
                </a:extLst>
              </a:tr>
              <a:tr h="370840">
                <a:tc>
                  <a:txBody>
                    <a:bodyPr/>
                    <a:lstStyle/>
                    <a:p>
                      <a:r>
                        <a:rPr lang="en-US" sz="1400" dirty="0"/>
                        <a:t>Days from infection to admit/intubation</a:t>
                      </a:r>
                    </a:p>
                  </a:txBody>
                  <a:tcPr/>
                </a:tc>
                <a:tc>
                  <a:txBody>
                    <a:bodyPr/>
                    <a:lstStyle/>
                    <a:p>
                      <a:r>
                        <a:rPr lang="en-US" sz="1400" dirty="0"/>
                        <a:t>5 days</a:t>
                      </a:r>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4181002967"/>
                  </a:ext>
                </a:extLst>
              </a:tr>
              <a:tr h="370840">
                <a:tc>
                  <a:txBody>
                    <a:bodyPr/>
                    <a:lstStyle/>
                    <a:p>
                      <a:r>
                        <a:rPr lang="en-US" sz="1400" dirty="0"/>
                        <a:t>Infectious period</a:t>
                      </a:r>
                    </a:p>
                  </a:txBody>
                  <a:tcPr/>
                </a:tc>
                <a:tc>
                  <a:txBody>
                    <a:bodyPr/>
                    <a:lstStyle/>
                    <a:p>
                      <a:r>
                        <a:rPr lang="en-US" sz="1400" dirty="0"/>
                        <a:t>6 days</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4486237"/>
                  </a:ext>
                </a:extLst>
              </a:tr>
              <a:tr h="370840">
                <a:tc>
                  <a:txBody>
                    <a:bodyPr/>
                    <a:lstStyle/>
                    <a:p>
                      <a:r>
                        <a:rPr lang="en-US" sz="1400" dirty="0"/>
                        <a:t>Days in critical care or dies</a:t>
                      </a:r>
                    </a:p>
                  </a:txBody>
                  <a:tcPr/>
                </a:tc>
                <a:tc>
                  <a:txBody>
                    <a:bodyPr/>
                    <a:lstStyle/>
                    <a:p>
                      <a:r>
                        <a:rPr lang="en-US" sz="1400" dirty="0"/>
                        <a:t>4 days</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750139751"/>
                  </a:ext>
                </a:extLst>
              </a:tr>
            </a:tbl>
          </a:graphicData>
        </a:graphic>
      </p:graphicFrame>
    </p:spTree>
    <p:extLst>
      <p:ext uri="{BB962C8B-B14F-4D97-AF65-F5344CB8AC3E}">
        <p14:creationId xmlns:p14="http://schemas.microsoft.com/office/powerpoint/2010/main" val="3316344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DECE-1BB8-4770-BDB3-7718CB7DA192}"/>
              </a:ext>
            </a:extLst>
          </p:cNvPr>
          <p:cNvSpPr>
            <a:spLocks noGrp="1"/>
          </p:cNvSpPr>
          <p:nvPr>
            <p:ph type="title"/>
          </p:nvPr>
        </p:nvSpPr>
        <p:spPr/>
        <p:txBody>
          <a:bodyPr/>
          <a:lstStyle/>
          <a:p>
            <a:r>
              <a:rPr lang="en-US" dirty="0"/>
              <a:t>Google Mobility Changes</a:t>
            </a:r>
          </a:p>
        </p:txBody>
      </p:sp>
      <p:sp>
        <p:nvSpPr>
          <p:cNvPr id="3" name="Content Placeholder 2">
            <a:extLst>
              <a:ext uri="{FF2B5EF4-FFF2-40B4-BE49-F238E27FC236}">
                <a16:creationId xmlns:a16="http://schemas.microsoft.com/office/drawing/2014/main" id="{F7A71766-5AFA-44C0-9A76-D7E0D58A060F}"/>
              </a:ext>
            </a:extLst>
          </p:cNvPr>
          <p:cNvSpPr>
            <a:spLocks noGrp="1"/>
          </p:cNvSpPr>
          <p:nvPr>
            <p:ph sz="half" idx="1"/>
          </p:nvPr>
        </p:nvSpPr>
        <p:spPr>
          <a:xfrm>
            <a:off x="914400" y="2070174"/>
            <a:ext cx="5181600" cy="4351338"/>
          </a:xfrm>
        </p:spPr>
        <p:txBody>
          <a:bodyPr>
            <a:normAutofit/>
          </a:bodyPr>
          <a:lstStyle/>
          <a:p>
            <a:pPr marL="0" indent="0">
              <a:buNone/>
            </a:pPr>
            <a:r>
              <a:rPr lang="en-US" sz="2000" dirty="0"/>
              <a:t>Baseline: median value Jan3-Feb6</a:t>
            </a:r>
          </a:p>
          <a:p>
            <a:pPr marL="0" indent="0">
              <a:buNone/>
            </a:pPr>
            <a:r>
              <a:rPr lang="en-US" sz="2000" dirty="0"/>
              <a:t>Estimated 30-40% Social Distancing</a:t>
            </a:r>
          </a:p>
          <a:p>
            <a:pPr marL="0" indent="0">
              <a:buNone/>
            </a:pPr>
            <a:endParaRPr lang="en-US" sz="2000" dirty="0"/>
          </a:p>
          <a:p>
            <a:pPr>
              <a:buFont typeface="Courier New" panose="02070309020205020404" pitchFamily="49" charset="0"/>
              <a:buChar char="o"/>
            </a:pPr>
            <a:r>
              <a:rPr lang="en-US" sz="2000" dirty="0"/>
              <a:t> Retail and Recreation: -52%</a:t>
            </a:r>
          </a:p>
          <a:p>
            <a:pPr>
              <a:buFont typeface="Courier New" panose="02070309020205020404" pitchFamily="49" charset="0"/>
              <a:buChar char="o"/>
            </a:pPr>
            <a:r>
              <a:rPr lang="en-US" sz="2000" dirty="0"/>
              <a:t> Grocery &amp; Pharmacy: -23%</a:t>
            </a:r>
          </a:p>
          <a:p>
            <a:pPr>
              <a:buFont typeface="Courier New" panose="02070309020205020404" pitchFamily="49" charset="0"/>
              <a:buChar char="o"/>
            </a:pPr>
            <a:r>
              <a:rPr lang="en-US" sz="2000" dirty="0"/>
              <a:t> Parks: +64%</a:t>
            </a:r>
          </a:p>
          <a:p>
            <a:pPr>
              <a:buFont typeface="Courier New" panose="02070309020205020404" pitchFamily="49" charset="0"/>
              <a:buChar char="o"/>
            </a:pPr>
            <a:r>
              <a:rPr lang="en-US" sz="2000" dirty="0"/>
              <a:t> Transit Stations: -49%</a:t>
            </a:r>
          </a:p>
          <a:p>
            <a:pPr>
              <a:buFont typeface="Courier New" panose="02070309020205020404" pitchFamily="49" charset="0"/>
              <a:buChar char="o"/>
            </a:pPr>
            <a:r>
              <a:rPr lang="en-US" sz="2000" dirty="0"/>
              <a:t> Workplace: -37% </a:t>
            </a:r>
          </a:p>
          <a:p>
            <a:pPr>
              <a:buFont typeface="Courier New" panose="02070309020205020404" pitchFamily="49" charset="0"/>
              <a:buChar char="o"/>
            </a:pPr>
            <a:r>
              <a:rPr lang="en-US" sz="2000" dirty="0"/>
              <a:t> Residential: +10%</a:t>
            </a:r>
          </a:p>
        </p:txBody>
      </p:sp>
      <p:pic>
        <p:nvPicPr>
          <p:cNvPr id="10" name="Content Placeholder 9">
            <a:extLst>
              <a:ext uri="{FF2B5EF4-FFF2-40B4-BE49-F238E27FC236}">
                <a16:creationId xmlns:a16="http://schemas.microsoft.com/office/drawing/2014/main" id="{AFCDE487-3FC8-40A4-BC41-D076D9E6F1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95728" y="1908494"/>
            <a:ext cx="6855828" cy="3897840"/>
          </a:xfrm>
        </p:spPr>
      </p:pic>
    </p:spTree>
    <p:extLst>
      <p:ext uri="{BB962C8B-B14F-4D97-AF65-F5344CB8AC3E}">
        <p14:creationId xmlns:p14="http://schemas.microsoft.com/office/powerpoint/2010/main" val="224558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02B086-C058-450C-A8B3-8D842D7ABB11}"/>
              </a:ext>
            </a:extLst>
          </p:cNvPr>
          <p:cNvSpPr>
            <a:spLocks noGrp="1"/>
          </p:cNvSpPr>
          <p:nvPr>
            <p:ph type="title"/>
          </p:nvPr>
        </p:nvSpPr>
        <p:spPr/>
        <p:txBody>
          <a:bodyPr/>
          <a:lstStyle/>
          <a:p>
            <a:r>
              <a:rPr lang="en-US" dirty="0"/>
              <a:t>(Old Version) Model Comparison with UPenn</a:t>
            </a:r>
          </a:p>
        </p:txBody>
      </p:sp>
      <p:sp>
        <p:nvSpPr>
          <p:cNvPr id="6" name="Text Placeholder 5">
            <a:extLst>
              <a:ext uri="{FF2B5EF4-FFF2-40B4-BE49-F238E27FC236}">
                <a16:creationId xmlns:a16="http://schemas.microsoft.com/office/drawing/2014/main" id="{90212C5B-694C-4975-8E49-EDC92DC0A3D6}"/>
              </a:ext>
            </a:extLst>
          </p:cNvPr>
          <p:cNvSpPr>
            <a:spLocks noGrp="1"/>
          </p:cNvSpPr>
          <p:nvPr>
            <p:ph type="body" idx="1"/>
          </p:nvPr>
        </p:nvSpPr>
        <p:spPr/>
        <p:txBody>
          <a:bodyPr>
            <a:normAutofit fontScale="55000" lnSpcReduction="20000"/>
          </a:bodyPr>
          <a:lstStyle/>
          <a:p>
            <a:r>
              <a:rPr lang="en-US" dirty="0"/>
              <a:t>Great Lakes Healthcare – Adjusted Step Wise Model</a:t>
            </a:r>
          </a:p>
          <a:p>
            <a:r>
              <a:rPr lang="en-US" dirty="0"/>
              <a:t>Social distancing step-wise; Peak: May 10th</a:t>
            </a:r>
          </a:p>
        </p:txBody>
      </p:sp>
      <p:pic>
        <p:nvPicPr>
          <p:cNvPr id="11" name="Content Placeholder 10">
            <a:extLst>
              <a:ext uri="{FF2B5EF4-FFF2-40B4-BE49-F238E27FC236}">
                <a16:creationId xmlns:a16="http://schemas.microsoft.com/office/drawing/2014/main" id="{ED14E411-25D9-45B7-8A4E-BEC63312F79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3415" y="2806410"/>
            <a:ext cx="5372101" cy="2784763"/>
          </a:xfrm>
        </p:spPr>
      </p:pic>
      <p:sp>
        <p:nvSpPr>
          <p:cNvPr id="8" name="Text Placeholder 7">
            <a:extLst>
              <a:ext uri="{FF2B5EF4-FFF2-40B4-BE49-F238E27FC236}">
                <a16:creationId xmlns:a16="http://schemas.microsoft.com/office/drawing/2014/main" id="{AF0E4898-49E4-4E88-B317-B1124DB1DBCE}"/>
              </a:ext>
            </a:extLst>
          </p:cNvPr>
          <p:cNvSpPr>
            <a:spLocks noGrp="1"/>
          </p:cNvSpPr>
          <p:nvPr>
            <p:ph type="body" sz="quarter" idx="3"/>
          </p:nvPr>
        </p:nvSpPr>
        <p:spPr/>
        <p:txBody>
          <a:bodyPr>
            <a:normAutofit fontScale="55000" lnSpcReduction="20000"/>
          </a:bodyPr>
          <a:lstStyle/>
          <a:p>
            <a:r>
              <a:rPr lang="en-US" dirty="0"/>
              <a:t>U Penn</a:t>
            </a:r>
          </a:p>
          <a:p>
            <a:r>
              <a:rPr lang="en-US" dirty="0"/>
              <a:t>Social Distancing: 0%; Peak: April 24</a:t>
            </a:r>
            <a:r>
              <a:rPr lang="en-US" baseline="30000" dirty="0"/>
              <a:t>th</a:t>
            </a:r>
            <a:endParaRPr lang="en-US" dirty="0"/>
          </a:p>
          <a:p>
            <a:r>
              <a:rPr lang="en-US" dirty="0"/>
              <a:t>Social distancing 30%; Peak May 4</a:t>
            </a:r>
            <a:r>
              <a:rPr lang="en-US" baseline="30000" dirty="0"/>
              <a:t>th</a:t>
            </a:r>
            <a:r>
              <a:rPr lang="en-US" dirty="0"/>
              <a:t> </a:t>
            </a:r>
          </a:p>
        </p:txBody>
      </p:sp>
      <p:pic>
        <p:nvPicPr>
          <p:cNvPr id="27" name="Picture 26">
            <a:extLst>
              <a:ext uri="{FF2B5EF4-FFF2-40B4-BE49-F238E27FC236}">
                <a16:creationId xmlns:a16="http://schemas.microsoft.com/office/drawing/2014/main" id="{03C5328E-4EB4-4770-8F4E-37929236377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56327" y="2806411"/>
            <a:ext cx="6035673" cy="2784764"/>
          </a:xfrm>
          <a:prstGeom prst="rect">
            <a:avLst/>
          </a:prstGeom>
        </p:spPr>
      </p:pic>
      <p:pic>
        <p:nvPicPr>
          <p:cNvPr id="29" name="Picture 28">
            <a:extLst>
              <a:ext uri="{FF2B5EF4-FFF2-40B4-BE49-F238E27FC236}">
                <a16:creationId xmlns:a16="http://schemas.microsoft.com/office/drawing/2014/main" id="{B76AB8AA-16B3-40D2-A32D-CF3150FFD6D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56327" y="2806411"/>
            <a:ext cx="6035673" cy="2784764"/>
          </a:xfrm>
          <a:prstGeom prst="rect">
            <a:avLst/>
          </a:prstGeom>
        </p:spPr>
      </p:pic>
    </p:spTree>
    <p:extLst>
      <p:ext uri="{BB962C8B-B14F-4D97-AF65-F5344CB8AC3E}">
        <p14:creationId xmlns:p14="http://schemas.microsoft.com/office/powerpoint/2010/main" val="4064677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BA15-6804-4F45-98EF-792C3808DFCA}"/>
              </a:ext>
            </a:extLst>
          </p:cNvPr>
          <p:cNvSpPr>
            <a:spLocks noGrp="1"/>
          </p:cNvSpPr>
          <p:nvPr>
            <p:ph type="title"/>
          </p:nvPr>
        </p:nvSpPr>
        <p:spPr/>
        <p:txBody>
          <a:bodyPr/>
          <a:lstStyle/>
          <a:p>
            <a:r>
              <a:rPr lang="en-US" dirty="0"/>
              <a:t>(Old Version) Model Comparison with UPenn</a:t>
            </a:r>
          </a:p>
        </p:txBody>
      </p:sp>
      <p:sp>
        <p:nvSpPr>
          <p:cNvPr id="3" name="Text Placeholder 2">
            <a:extLst>
              <a:ext uri="{FF2B5EF4-FFF2-40B4-BE49-F238E27FC236}">
                <a16:creationId xmlns:a16="http://schemas.microsoft.com/office/drawing/2014/main" id="{EC05F787-630C-40C5-A879-BCE5C47B1F72}"/>
              </a:ext>
            </a:extLst>
          </p:cNvPr>
          <p:cNvSpPr>
            <a:spLocks noGrp="1"/>
          </p:cNvSpPr>
          <p:nvPr>
            <p:ph type="body" idx="1"/>
          </p:nvPr>
        </p:nvSpPr>
        <p:spPr/>
        <p:txBody>
          <a:bodyPr>
            <a:normAutofit fontScale="55000" lnSpcReduction="20000"/>
          </a:bodyPr>
          <a:lstStyle/>
          <a:p>
            <a:r>
              <a:rPr lang="en-US" dirty="0"/>
              <a:t>Great Lakes Healthcare</a:t>
            </a:r>
          </a:p>
          <a:p>
            <a:r>
              <a:rPr lang="en-US" dirty="0"/>
              <a:t>Social Distancing 0%; Peak May 6</a:t>
            </a:r>
            <a:r>
              <a:rPr lang="en-US" baseline="30000" dirty="0"/>
              <a:t>th</a:t>
            </a:r>
            <a:r>
              <a:rPr lang="en-US" dirty="0"/>
              <a:t> </a:t>
            </a:r>
          </a:p>
          <a:p>
            <a:r>
              <a:rPr lang="en-US" dirty="0"/>
              <a:t>Social distancing step-wise; peak May 15th</a:t>
            </a:r>
          </a:p>
        </p:txBody>
      </p:sp>
      <p:pic>
        <p:nvPicPr>
          <p:cNvPr id="8" name="Content Placeholder 7">
            <a:extLst>
              <a:ext uri="{FF2B5EF4-FFF2-40B4-BE49-F238E27FC236}">
                <a16:creationId xmlns:a16="http://schemas.microsoft.com/office/drawing/2014/main" id="{61314D32-8725-48D0-8655-1E9EA808F80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067" y="2794575"/>
            <a:ext cx="5922015" cy="2691825"/>
          </a:xfrm>
        </p:spPr>
      </p:pic>
      <p:sp>
        <p:nvSpPr>
          <p:cNvPr id="5" name="Text Placeholder 4">
            <a:extLst>
              <a:ext uri="{FF2B5EF4-FFF2-40B4-BE49-F238E27FC236}">
                <a16:creationId xmlns:a16="http://schemas.microsoft.com/office/drawing/2014/main" id="{F61D17F2-5D5C-4FDB-94ED-BA394A0112A9}"/>
              </a:ext>
            </a:extLst>
          </p:cNvPr>
          <p:cNvSpPr>
            <a:spLocks noGrp="1"/>
          </p:cNvSpPr>
          <p:nvPr>
            <p:ph type="body" sz="quarter" idx="3"/>
          </p:nvPr>
        </p:nvSpPr>
        <p:spPr/>
        <p:txBody>
          <a:bodyPr>
            <a:normAutofit fontScale="55000" lnSpcReduction="20000"/>
          </a:bodyPr>
          <a:lstStyle/>
          <a:p>
            <a:r>
              <a:rPr lang="en-US" dirty="0"/>
              <a:t>U Penn</a:t>
            </a:r>
          </a:p>
          <a:p>
            <a:r>
              <a:rPr lang="en-US" dirty="0"/>
              <a:t>Social Distancing 0%; peak April 28th</a:t>
            </a:r>
          </a:p>
          <a:p>
            <a:r>
              <a:rPr lang="en-US" dirty="0"/>
              <a:t>Social distancing 30%; peak may 9th</a:t>
            </a:r>
          </a:p>
        </p:txBody>
      </p:sp>
      <p:pic>
        <p:nvPicPr>
          <p:cNvPr id="10" name="Picture 9">
            <a:extLst>
              <a:ext uri="{FF2B5EF4-FFF2-40B4-BE49-F238E27FC236}">
                <a16:creationId xmlns:a16="http://schemas.microsoft.com/office/drawing/2014/main" id="{5B365500-DC60-401B-80F6-6BAD35D94E0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7919" y="2794575"/>
            <a:ext cx="5922016" cy="2691825"/>
          </a:xfrm>
          <a:prstGeom prst="rect">
            <a:avLst/>
          </a:prstGeom>
        </p:spPr>
      </p:pic>
      <p:pic>
        <p:nvPicPr>
          <p:cNvPr id="12" name="Picture 11">
            <a:extLst>
              <a:ext uri="{FF2B5EF4-FFF2-40B4-BE49-F238E27FC236}">
                <a16:creationId xmlns:a16="http://schemas.microsoft.com/office/drawing/2014/main" id="{DEDDBC53-354F-4FD4-84B8-FF22174EE06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7919" y="2794575"/>
            <a:ext cx="5922016" cy="2691825"/>
          </a:xfrm>
          <a:prstGeom prst="rect">
            <a:avLst/>
          </a:prstGeom>
        </p:spPr>
      </p:pic>
      <p:sp>
        <p:nvSpPr>
          <p:cNvPr id="9" name="Rectangle 8">
            <a:extLst>
              <a:ext uri="{FF2B5EF4-FFF2-40B4-BE49-F238E27FC236}">
                <a16:creationId xmlns:a16="http://schemas.microsoft.com/office/drawing/2014/main" id="{2CF84F16-7D76-4810-8D43-D66681B3677C}"/>
              </a:ext>
            </a:extLst>
          </p:cNvPr>
          <p:cNvSpPr/>
          <p:nvPr/>
        </p:nvSpPr>
        <p:spPr>
          <a:xfrm>
            <a:off x="190308" y="2821889"/>
            <a:ext cx="304992" cy="23278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0D6176-B29D-4D1B-858F-68100DD9707C}"/>
              </a:ext>
            </a:extLst>
          </p:cNvPr>
          <p:cNvSpPr/>
          <p:nvPr/>
        </p:nvSpPr>
        <p:spPr>
          <a:xfrm>
            <a:off x="6375208" y="2794575"/>
            <a:ext cx="304992" cy="23278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5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580A-8A46-48E2-86EC-E947F12FF969}"/>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53CFFF7E-769A-46BD-90B7-551DA0F468E7}"/>
              </a:ext>
            </a:extLst>
          </p:cNvPr>
          <p:cNvSpPr>
            <a:spLocks noGrp="1"/>
          </p:cNvSpPr>
          <p:nvPr>
            <p:ph type="sldNum" sz="quarter" idx="10"/>
          </p:nvPr>
        </p:nvSpPr>
        <p:spPr/>
        <p:txBody>
          <a:bodyPr/>
          <a:lstStyle/>
          <a:p>
            <a:fld id="{3D664134-99A1-234D-BF4A-02298E413A4B}" type="slidenum">
              <a:rPr lang="en-US" smtClean="0"/>
              <a:pPr/>
              <a:t>25</a:t>
            </a:fld>
            <a:endParaRPr lang="en-US" dirty="0"/>
          </a:p>
        </p:txBody>
      </p:sp>
      <p:sp>
        <p:nvSpPr>
          <p:cNvPr id="4" name="Content Placeholder 3">
            <a:extLst>
              <a:ext uri="{FF2B5EF4-FFF2-40B4-BE49-F238E27FC236}">
                <a16:creationId xmlns:a16="http://schemas.microsoft.com/office/drawing/2014/main" id="{32D0EF46-20E5-481E-A977-2FF729B45C47}"/>
              </a:ext>
            </a:extLst>
          </p:cNvPr>
          <p:cNvSpPr>
            <a:spLocks noGrp="1"/>
          </p:cNvSpPr>
          <p:nvPr>
            <p:ph idx="1"/>
          </p:nvPr>
        </p:nvSpPr>
        <p:spPr/>
        <p:txBody>
          <a:bodyPr>
            <a:normAutofit/>
          </a:bodyPr>
          <a:lstStyle/>
          <a:p>
            <a:pPr marL="457200" lvl="1" indent="0">
              <a:buNone/>
            </a:pPr>
            <a:endParaRPr lang="en-US" dirty="0"/>
          </a:p>
        </p:txBody>
      </p:sp>
    </p:spTree>
    <p:extLst>
      <p:ext uri="{BB962C8B-B14F-4D97-AF65-F5344CB8AC3E}">
        <p14:creationId xmlns:p14="http://schemas.microsoft.com/office/powerpoint/2010/main" val="389875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F8D5-8844-C448-A1FB-1BA31EB6478F}"/>
              </a:ext>
            </a:extLst>
          </p:cNvPr>
          <p:cNvSpPr>
            <a:spLocks noGrp="1"/>
          </p:cNvSpPr>
          <p:nvPr>
            <p:ph type="title"/>
          </p:nvPr>
        </p:nvSpPr>
        <p:spPr/>
        <p:txBody>
          <a:bodyPr/>
          <a:lstStyle/>
          <a:p>
            <a:r>
              <a:rPr lang="en-US" dirty="0"/>
              <a:t>Agenda</a:t>
            </a:r>
          </a:p>
        </p:txBody>
      </p:sp>
      <p:sp>
        <p:nvSpPr>
          <p:cNvPr id="3" name="Slide Number Placeholder 2">
            <a:extLst>
              <a:ext uri="{FF2B5EF4-FFF2-40B4-BE49-F238E27FC236}">
                <a16:creationId xmlns:a16="http://schemas.microsoft.com/office/drawing/2014/main" id="{AC97F930-0536-B04D-8A13-77A234BA2FC2}"/>
              </a:ext>
            </a:extLst>
          </p:cNvPr>
          <p:cNvSpPr>
            <a:spLocks noGrp="1"/>
          </p:cNvSpPr>
          <p:nvPr>
            <p:ph type="sldNum" sz="quarter" idx="10"/>
          </p:nvPr>
        </p:nvSpPr>
        <p:spPr/>
        <p:txBody>
          <a:bodyPr/>
          <a:lstStyle/>
          <a:p>
            <a:r>
              <a:rPr lang="en-US" dirty="0"/>
              <a:t>4</a:t>
            </a:r>
          </a:p>
        </p:txBody>
      </p:sp>
      <p:sp>
        <p:nvSpPr>
          <p:cNvPr id="4" name="Content Placeholder 3">
            <a:extLst>
              <a:ext uri="{FF2B5EF4-FFF2-40B4-BE49-F238E27FC236}">
                <a16:creationId xmlns:a16="http://schemas.microsoft.com/office/drawing/2014/main" id="{6C44B621-6BE2-6045-B350-E60AC0A121AB}"/>
              </a:ext>
            </a:extLst>
          </p:cNvPr>
          <p:cNvSpPr>
            <a:spLocks noGrp="1"/>
          </p:cNvSpPr>
          <p:nvPr>
            <p:ph idx="1"/>
          </p:nvPr>
        </p:nvSpPr>
        <p:spPr/>
        <p:txBody>
          <a:bodyPr>
            <a:normAutofit/>
          </a:bodyPr>
          <a:lstStyle/>
          <a:p>
            <a:pPr marL="342900" indent="-342900">
              <a:buAutoNum type="arabicPeriod"/>
            </a:pPr>
            <a:r>
              <a:rPr lang="en-US" dirty="0"/>
              <a:t>Where are we now?</a:t>
            </a:r>
          </a:p>
          <a:p>
            <a:pPr marL="342900" indent="-342900">
              <a:buAutoNum type="arabicPeriod"/>
            </a:pPr>
            <a:r>
              <a:rPr lang="en-US" dirty="0"/>
              <a:t>What is an epidemiological model?</a:t>
            </a:r>
          </a:p>
          <a:p>
            <a:pPr marL="342900" indent="-342900">
              <a:buAutoNum type="arabicPeriod"/>
            </a:pPr>
            <a:r>
              <a:rPr lang="en-US" dirty="0"/>
              <a:t>Are we at peak?</a:t>
            </a:r>
          </a:p>
          <a:p>
            <a:pPr marL="342900" indent="-342900">
              <a:buAutoNum type="arabicPeriod"/>
            </a:pPr>
            <a:r>
              <a:rPr lang="en-US" dirty="0"/>
              <a:t>The Buffalo Experience</a:t>
            </a:r>
          </a:p>
          <a:p>
            <a:pPr marL="342900" indent="-342900">
              <a:buAutoNum type="arabicPeriod"/>
            </a:pPr>
            <a:r>
              <a:rPr lang="en-US" dirty="0"/>
              <a:t>What does the future look like?</a:t>
            </a:r>
          </a:p>
          <a:p>
            <a:pPr marL="0" indent="0">
              <a:buNone/>
            </a:pPr>
            <a:endParaRPr lang="en-US" dirty="0"/>
          </a:p>
        </p:txBody>
      </p:sp>
    </p:spTree>
    <p:extLst>
      <p:ext uri="{BB962C8B-B14F-4D97-AF65-F5344CB8AC3E}">
        <p14:creationId xmlns:p14="http://schemas.microsoft.com/office/powerpoint/2010/main" val="2760105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5615DB-9491-464E-99BE-14D0AC01F92C}"/>
              </a:ext>
            </a:extLst>
          </p:cNvPr>
          <p:cNvSpPr>
            <a:spLocks noGrp="1"/>
          </p:cNvSpPr>
          <p:nvPr>
            <p:ph type="sldNum" sz="quarter" idx="10"/>
          </p:nvPr>
        </p:nvSpPr>
        <p:spPr/>
        <p:txBody>
          <a:bodyPr/>
          <a:lstStyle/>
          <a:p>
            <a:fld id="{3D664134-99A1-234D-BF4A-02298E413A4B}" type="slidenum">
              <a:rPr lang="en-US" smtClean="0"/>
              <a:pPr/>
              <a:t>5</a:t>
            </a:fld>
            <a:endParaRPr lang="en-US" dirty="0"/>
          </a:p>
        </p:txBody>
      </p:sp>
      <p:pic>
        <p:nvPicPr>
          <p:cNvPr id="12" name="Picture 11">
            <a:extLst>
              <a:ext uri="{FF2B5EF4-FFF2-40B4-BE49-F238E27FC236}">
                <a16:creationId xmlns:a16="http://schemas.microsoft.com/office/drawing/2014/main" id="{038D35DC-B85A-4561-A447-8200163220FA}"/>
              </a:ext>
            </a:extLst>
          </p:cNvPr>
          <p:cNvPicPr>
            <a:picLocks noChangeAspect="1"/>
          </p:cNvPicPr>
          <p:nvPr/>
        </p:nvPicPr>
        <p:blipFill>
          <a:blip r:embed="rId3"/>
          <a:stretch>
            <a:fillRect/>
          </a:stretch>
        </p:blipFill>
        <p:spPr>
          <a:xfrm>
            <a:off x="1198732" y="246727"/>
            <a:ext cx="10155067" cy="6611273"/>
          </a:xfrm>
          <a:prstGeom prst="rect">
            <a:avLst/>
          </a:prstGeom>
        </p:spPr>
      </p:pic>
      <p:sp>
        <p:nvSpPr>
          <p:cNvPr id="13" name="Oval 12">
            <a:extLst>
              <a:ext uri="{FF2B5EF4-FFF2-40B4-BE49-F238E27FC236}">
                <a16:creationId xmlns:a16="http://schemas.microsoft.com/office/drawing/2014/main" id="{30E5A7E8-A95F-493B-B6A2-B81495B332F3}"/>
              </a:ext>
            </a:extLst>
          </p:cNvPr>
          <p:cNvSpPr/>
          <p:nvPr/>
        </p:nvSpPr>
        <p:spPr>
          <a:xfrm>
            <a:off x="5699051" y="194394"/>
            <a:ext cx="1711842" cy="6068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E93FB4D-A4A0-4C17-8296-653BB873F506}"/>
              </a:ext>
            </a:extLst>
          </p:cNvPr>
          <p:cNvSpPr txBox="1"/>
          <p:nvPr/>
        </p:nvSpPr>
        <p:spPr>
          <a:xfrm>
            <a:off x="7441018" y="291435"/>
            <a:ext cx="2222205" cy="369332"/>
          </a:xfrm>
          <a:prstGeom prst="rect">
            <a:avLst/>
          </a:prstGeom>
          <a:noFill/>
        </p:spPr>
        <p:txBody>
          <a:bodyPr wrap="square" rtlCol="0">
            <a:spAutoFit/>
          </a:bodyPr>
          <a:lstStyle/>
          <a:p>
            <a:r>
              <a:rPr lang="en-US" dirty="0"/>
              <a:t>We are here.</a:t>
            </a:r>
          </a:p>
        </p:txBody>
      </p:sp>
    </p:spTree>
    <p:extLst>
      <p:ext uri="{BB962C8B-B14F-4D97-AF65-F5344CB8AC3E}">
        <p14:creationId xmlns:p14="http://schemas.microsoft.com/office/powerpoint/2010/main" val="2188521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D98C20-D1E0-40D2-9694-2F2A86D5CA3E}"/>
              </a:ext>
            </a:extLst>
          </p:cNvPr>
          <p:cNvPicPr>
            <a:picLocks noChangeAspect="1"/>
          </p:cNvPicPr>
          <p:nvPr/>
        </p:nvPicPr>
        <p:blipFill rotWithShape="1">
          <a:blip r:embed="rId3"/>
          <a:srcRect r="444"/>
          <a:stretch/>
        </p:blipFill>
        <p:spPr>
          <a:xfrm>
            <a:off x="20" y="10"/>
            <a:ext cx="12191980" cy="6857990"/>
          </a:xfrm>
          <a:prstGeom prst="rect">
            <a:avLst/>
          </a:prstGeom>
        </p:spPr>
      </p:pic>
    </p:spTree>
    <p:extLst>
      <p:ext uri="{BB962C8B-B14F-4D97-AF65-F5344CB8AC3E}">
        <p14:creationId xmlns:p14="http://schemas.microsoft.com/office/powerpoint/2010/main" val="3347122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F8D5-8844-C448-A1FB-1BA31EB6478F}"/>
              </a:ext>
            </a:extLst>
          </p:cNvPr>
          <p:cNvSpPr>
            <a:spLocks noGrp="1"/>
          </p:cNvSpPr>
          <p:nvPr>
            <p:ph type="title"/>
          </p:nvPr>
        </p:nvSpPr>
        <p:spPr/>
        <p:txBody>
          <a:bodyPr/>
          <a:lstStyle/>
          <a:p>
            <a:r>
              <a:rPr lang="en-US" dirty="0"/>
              <a:t>All the Pretty Models</a:t>
            </a:r>
          </a:p>
        </p:txBody>
      </p:sp>
      <p:sp>
        <p:nvSpPr>
          <p:cNvPr id="3" name="Slide Number Placeholder 2">
            <a:extLst>
              <a:ext uri="{FF2B5EF4-FFF2-40B4-BE49-F238E27FC236}">
                <a16:creationId xmlns:a16="http://schemas.microsoft.com/office/drawing/2014/main" id="{AC97F930-0536-B04D-8A13-77A234BA2FC2}"/>
              </a:ext>
            </a:extLst>
          </p:cNvPr>
          <p:cNvSpPr>
            <a:spLocks noGrp="1"/>
          </p:cNvSpPr>
          <p:nvPr>
            <p:ph type="sldNum" sz="quarter" idx="10"/>
          </p:nvPr>
        </p:nvSpPr>
        <p:spPr/>
        <p:txBody>
          <a:bodyPr/>
          <a:lstStyle/>
          <a:p>
            <a:r>
              <a:rPr lang="en-US" dirty="0"/>
              <a:t>7</a:t>
            </a:r>
          </a:p>
        </p:txBody>
      </p:sp>
      <p:grpSp>
        <p:nvGrpSpPr>
          <p:cNvPr id="11" name="Group 10">
            <a:extLst>
              <a:ext uri="{FF2B5EF4-FFF2-40B4-BE49-F238E27FC236}">
                <a16:creationId xmlns:a16="http://schemas.microsoft.com/office/drawing/2014/main" id="{E2C670F9-A979-4C0C-A324-B200F041484F}"/>
              </a:ext>
            </a:extLst>
          </p:cNvPr>
          <p:cNvGrpSpPr/>
          <p:nvPr/>
        </p:nvGrpSpPr>
        <p:grpSpPr>
          <a:xfrm>
            <a:off x="0" y="2285922"/>
            <a:ext cx="12129991" cy="3353246"/>
            <a:chOff x="210155" y="1658601"/>
            <a:chExt cx="12129991" cy="3353246"/>
          </a:xfrm>
        </p:grpSpPr>
        <p:pic>
          <p:nvPicPr>
            <p:cNvPr id="7" name="Picture 6">
              <a:extLst>
                <a:ext uri="{FF2B5EF4-FFF2-40B4-BE49-F238E27FC236}">
                  <a16:creationId xmlns:a16="http://schemas.microsoft.com/office/drawing/2014/main" id="{89C9A68A-4BB4-4EEF-ACC4-78DEBDEC01E1}"/>
                </a:ext>
              </a:extLst>
            </p:cNvPr>
            <p:cNvPicPr>
              <a:picLocks noChangeAspect="1"/>
            </p:cNvPicPr>
            <p:nvPr/>
          </p:nvPicPr>
          <p:blipFill>
            <a:blip r:embed="rId3"/>
            <a:stretch>
              <a:fillRect/>
            </a:stretch>
          </p:blipFill>
          <p:spPr>
            <a:xfrm>
              <a:off x="210155" y="1953874"/>
              <a:ext cx="5450215" cy="3057973"/>
            </a:xfrm>
            <a:prstGeom prst="rect">
              <a:avLst/>
            </a:prstGeom>
          </p:spPr>
        </p:pic>
        <p:sp>
          <p:nvSpPr>
            <p:cNvPr id="8" name="TextBox 7">
              <a:extLst>
                <a:ext uri="{FF2B5EF4-FFF2-40B4-BE49-F238E27FC236}">
                  <a16:creationId xmlns:a16="http://schemas.microsoft.com/office/drawing/2014/main" id="{B2856072-3A62-4849-B3E9-211F5BCA066A}"/>
                </a:ext>
              </a:extLst>
            </p:cNvPr>
            <p:cNvSpPr txBox="1"/>
            <p:nvPr/>
          </p:nvSpPr>
          <p:spPr>
            <a:xfrm>
              <a:off x="210155" y="1690867"/>
              <a:ext cx="2573079" cy="369332"/>
            </a:xfrm>
            <a:prstGeom prst="rect">
              <a:avLst/>
            </a:prstGeom>
            <a:noFill/>
          </p:spPr>
          <p:txBody>
            <a:bodyPr wrap="square" rtlCol="0">
              <a:spAutoFit/>
            </a:bodyPr>
            <a:lstStyle/>
            <a:p>
              <a:r>
                <a:rPr lang="en-US" dirty="0"/>
                <a:t>IHME</a:t>
              </a:r>
            </a:p>
          </p:txBody>
        </p:sp>
        <p:pic>
          <p:nvPicPr>
            <p:cNvPr id="9" name="Picture 8">
              <a:extLst>
                <a:ext uri="{FF2B5EF4-FFF2-40B4-BE49-F238E27FC236}">
                  <a16:creationId xmlns:a16="http://schemas.microsoft.com/office/drawing/2014/main" id="{AD6A1807-15CC-457B-B6A9-24CF80602D3C}"/>
                </a:ext>
              </a:extLst>
            </p:cNvPr>
            <p:cNvPicPr>
              <a:picLocks noChangeAspect="1"/>
            </p:cNvPicPr>
            <p:nvPr/>
          </p:nvPicPr>
          <p:blipFill>
            <a:blip r:embed="rId4"/>
            <a:stretch>
              <a:fillRect/>
            </a:stretch>
          </p:blipFill>
          <p:spPr>
            <a:xfrm>
              <a:off x="5705931" y="1949816"/>
              <a:ext cx="6634215" cy="2958368"/>
            </a:xfrm>
            <a:prstGeom prst="rect">
              <a:avLst/>
            </a:prstGeom>
          </p:spPr>
        </p:pic>
        <p:sp>
          <p:nvSpPr>
            <p:cNvPr id="10" name="TextBox 9">
              <a:extLst>
                <a:ext uri="{FF2B5EF4-FFF2-40B4-BE49-F238E27FC236}">
                  <a16:creationId xmlns:a16="http://schemas.microsoft.com/office/drawing/2014/main" id="{EA10C483-1C81-4357-B74D-D8660951023F}"/>
                </a:ext>
              </a:extLst>
            </p:cNvPr>
            <p:cNvSpPr txBox="1"/>
            <p:nvPr/>
          </p:nvSpPr>
          <p:spPr>
            <a:xfrm>
              <a:off x="5705931" y="1658601"/>
              <a:ext cx="2573079" cy="369332"/>
            </a:xfrm>
            <a:prstGeom prst="rect">
              <a:avLst/>
            </a:prstGeom>
            <a:noFill/>
          </p:spPr>
          <p:txBody>
            <a:bodyPr wrap="square" rtlCol="0">
              <a:spAutoFit/>
            </a:bodyPr>
            <a:lstStyle/>
            <a:p>
              <a:r>
                <a:rPr lang="en-US" dirty="0"/>
                <a:t>MOBS</a:t>
              </a:r>
            </a:p>
          </p:txBody>
        </p:sp>
      </p:grpSp>
    </p:spTree>
    <p:extLst>
      <p:ext uri="{BB962C8B-B14F-4D97-AF65-F5344CB8AC3E}">
        <p14:creationId xmlns:p14="http://schemas.microsoft.com/office/powerpoint/2010/main" val="428960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4A4E-4560-4457-822E-FE8A77CC5C0A}"/>
              </a:ext>
            </a:extLst>
          </p:cNvPr>
          <p:cNvSpPr>
            <a:spLocks noGrp="1"/>
          </p:cNvSpPr>
          <p:nvPr>
            <p:ph type="title"/>
          </p:nvPr>
        </p:nvSpPr>
        <p:spPr/>
        <p:txBody>
          <a:bodyPr/>
          <a:lstStyle/>
          <a:p>
            <a:r>
              <a:rPr lang="en-US" dirty="0"/>
              <a:t>All the Pretty Models (</a:t>
            </a:r>
            <a:r>
              <a:rPr lang="en-US" dirty="0" err="1"/>
              <a:t>pt</a:t>
            </a:r>
            <a:r>
              <a:rPr lang="en-US" dirty="0"/>
              <a:t> 2)</a:t>
            </a:r>
          </a:p>
        </p:txBody>
      </p:sp>
      <p:sp>
        <p:nvSpPr>
          <p:cNvPr id="3" name="Slide Number Placeholder 2">
            <a:extLst>
              <a:ext uri="{FF2B5EF4-FFF2-40B4-BE49-F238E27FC236}">
                <a16:creationId xmlns:a16="http://schemas.microsoft.com/office/drawing/2014/main" id="{3C9145C7-A702-4825-BD23-69A3F4E571B6}"/>
              </a:ext>
            </a:extLst>
          </p:cNvPr>
          <p:cNvSpPr>
            <a:spLocks noGrp="1"/>
          </p:cNvSpPr>
          <p:nvPr>
            <p:ph type="sldNum" sz="quarter" idx="10"/>
          </p:nvPr>
        </p:nvSpPr>
        <p:spPr/>
        <p:txBody>
          <a:bodyPr/>
          <a:lstStyle/>
          <a:p>
            <a:fld id="{3D664134-99A1-234D-BF4A-02298E413A4B}" type="slidenum">
              <a:rPr lang="en-US" smtClean="0"/>
              <a:pPr/>
              <a:t>8</a:t>
            </a:fld>
            <a:endParaRPr lang="en-US" dirty="0"/>
          </a:p>
        </p:txBody>
      </p:sp>
      <p:pic>
        <p:nvPicPr>
          <p:cNvPr id="5" name="Picture 4">
            <a:extLst>
              <a:ext uri="{FF2B5EF4-FFF2-40B4-BE49-F238E27FC236}">
                <a16:creationId xmlns:a16="http://schemas.microsoft.com/office/drawing/2014/main" id="{83A88EC3-DBC2-491E-B7C2-98322C3E9C73}"/>
              </a:ext>
            </a:extLst>
          </p:cNvPr>
          <p:cNvPicPr>
            <a:picLocks noChangeAspect="1"/>
          </p:cNvPicPr>
          <p:nvPr/>
        </p:nvPicPr>
        <p:blipFill>
          <a:blip r:embed="rId3"/>
          <a:stretch>
            <a:fillRect/>
          </a:stretch>
        </p:blipFill>
        <p:spPr>
          <a:xfrm>
            <a:off x="1266151" y="1685203"/>
            <a:ext cx="9659698" cy="5172797"/>
          </a:xfrm>
          <a:prstGeom prst="rect">
            <a:avLst/>
          </a:prstGeom>
        </p:spPr>
      </p:pic>
      <p:sp>
        <p:nvSpPr>
          <p:cNvPr id="7" name="TextBox 6">
            <a:extLst>
              <a:ext uri="{FF2B5EF4-FFF2-40B4-BE49-F238E27FC236}">
                <a16:creationId xmlns:a16="http://schemas.microsoft.com/office/drawing/2014/main" id="{5C6C5E9F-0810-4D4F-BD00-65438B807217}"/>
              </a:ext>
            </a:extLst>
          </p:cNvPr>
          <p:cNvSpPr txBox="1"/>
          <p:nvPr/>
        </p:nvSpPr>
        <p:spPr>
          <a:xfrm>
            <a:off x="233916" y="1920636"/>
            <a:ext cx="2573079" cy="369332"/>
          </a:xfrm>
          <a:prstGeom prst="rect">
            <a:avLst/>
          </a:prstGeom>
          <a:noFill/>
        </p:spPr>
        <p:txBody>
          <a:bodyPr wrap="square" rtlCol="0">
            <a:spAutoFit/>
          </a:bodyPr>
          <a:lstStyle/>
          <a:p>
            <a:r>
              <a:rPr lang="en-US" dirty="0"/>
              <a:t>CDC Aggregate</a:t>
            </a:r>
          </a:p>
        </p:txBody>
      </p:sp>
    </p:spTree>
    <p:extLst>
      <p:ext uri="{BB962C8B-B14F-4D97-AF65-F5344CB8AC3E}">
        <p14:creationId xmlns:p14="http://schemas.microsoft.com/office/powerpoint/2010/main" val="97321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41E0-7060-459A-A58C-C32BAE4FECB7}"/>
              </a:ext>
            </a:extLst>
          </p:cNvPr>
          <p:cNvSpPr>
            <a:spLocks noGrp="1"/>
          </p:cNvSpPr>
          <p:nvPr>
            <p:ph type="title"/>
          </p:nvPr>
        </p:nvSpPr>
        <p:spPr/>
        <p:txBody>
          <a:bodyPr/>
          <a:lstStyle/>
          <a:p>
            <a:r>
              <a:rPr lang="en-US" dirty="0"/>
              <a:t>What is an epidemiological model?</a:t>
            </a:r>
          </a:p>
        </p:txBody>
      </p:sp>
      <p:sp>
        <p:nvSpPr>
          <p:cNvPr id="3" name="Slide Number Placeholder 2">
            <a:extLst>
              <a:ext uri="{FF2B5EF4-FFF2-40B4-BE49-F238E27FC236}">
                <a16:creationId xmlns:a16="http://schemas.microsoft.com/office/drawing/2014/main" id="{94FFF16E-DDB9-4C1D-946D-FD5CEF53DEA6}"/>
              </a:ext>
            </a:extLst>
          </p:cNvPr>
          <p:cNvSpPr>
            <a:spLocks noGrp="1"/>
          </p:cNvSpPr>
          <p:nvPr>
            <p:ph type="sldNum" sz="quarter" idx="10"/>
          </p:nvPr>
        </p:nvSpPr>
        <p:spPr/>
        <p:txBody>
          <a:bodyPr/>
          <a:lstStyle/>
          <a:p>
            <a:fld id="{3D664134-99A1-234D-BF4A-02298E413A4B}" type="slidenum">
              <a:rPr lang="en-US" smtClean="0"/>
              <a:pPr/>
              <a:t>9</a:t>
            </a:fld>
            <a:endParaRPr lang="en-US" dirty="0"/>
          </a:p>
        </p:txBody>
      </p:sp>
      <p:pic>
        <p:nvPicPr>
          <p:cNvPr id="1028" name="Picture 4" descr="SIR">
            <a:extLst>
              <a:ext uri="{FF2B5EF4-FFF2-40B4-BE49-F238E27FC236}">
                <a16:creationId xmlns:a16="http://schemas.microsoft.com/office/drawing/2014/main" id="{9D08C195-2403-4998-88E8-4B55929C5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04498"/>
            <a:ext cx="6422065" cy="1974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aly">
            <a:extLst>
              <a:ext uri="{FF2B5EF4-FFF2-40B4-BE49-F238E27FC236}">
                <a16:creationId xmlns:a16="http://schemas.microsoft.com/office/drawing/2014/main" id="{CE03F7A4-81D8-4CA3-910C-30D5CD286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6456" y="1907564"/>
            <a:ext cx="6230901" cy="415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144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A23C-1B17-493F-86EA-9B4F39069A43}"/>
              </a:ext>
            </a:extLst>
          </p:cNvPr>
          <p:cNvSpPr>
            <a:spLocks noGrp="1"/>
          </p:cNvSpPr>
          <p:nvPr>
            <p:ph type="title"/>
          </p:nvPr>
        </p:nvSpPr>
        <p:spPr/>
        <p:txBody>
          <a:bodyPr/>
          <a:lstStyle/>
          <a:p>
            <a:r>
              <a:rPr lang="en-US" dirty="0"/>
              <a:t>Models can get complicated…</a:t>
            </a:r>
          </a:p>
        </p:txBody>
      </p:sp>
      <p:sp>
        <p:nvSpPr>
          <p:cNvPr id="3" name="Slide Number Placeholder 2">
            <a:extLst>
              <a:ext uri="{FF2B5EF4-FFF2-40B4-BE49-F238E27FC236}">
                <a16:creationId xmlns:a16="http://schemas.microsoft.com/office/drawing/2014/main" id="{DBA4F111-1E16-4CE6-B0EE-E3140F27909D}"/>
              </a:ext>
            </a:extLst>
          </p:cNvPr>
          <p:cNvSpPr>
            <a:spLocks noGrp="1"/>
          </p:cNvSpPr>
          <p:nvPr>
            <p:ph type="sldNum" sz="quarter" idx="10"/>
          </p:nvPr>
        </p:nvSpPr>
        <p:spPr/>
        <p:txBody>
          <a:bodyPr/>
          <a:lstStyle/>
          <a:p>
            <a:fld id="{3D664134-99A1-234D-BF4A-02298E413A4B}" type="slidenum">
              <a:rPr lang="en-US" smtClean="0"/>
              <a:pPr/>
              <a:t>10</a:t>
            </a:fld>
            <a:endParaRPr lang="en-US" dirty="0"/>
          </a:p>
        </p:txBody>
      </p:sp>
      <p:pic>
        <p:nvPicPr>
          <p:cNvPr id="5" name="Picture 2" descr="https://fivethirtyeight.com/wp-content/uploads/2020/03/COVID-UNCERTAINTY-4.png">
            <a:extLst>
              <a:ext uri="{FF2B5EF4-FFF2-40B4-BE49-F238E27FC236}">
                <a16:creationId xmlns:a16="http://schemas.microsoft.com/office/drawing/2014/main" id="{B87DBEFE-DD93-4888-A85E-8B767B492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632" y="1841541"/>
            <a:ext cx="9122735" cy="478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003888"/>
      </p:ext>
    </p:extLst>
  </p:cSld>
  <p:clrMapOvr>
    <a:masterClrMapping/>
  </p:clrMapOvr>
</p:sld>
</file>

<file path=ppt/theme/theme1.xml><?xml version="1.0" encoding="utf-8"?>
<a:theme xmlns:a="http://schemas.openxmlformats.org/drawingml/2006/main" name="Office Theme">
  <a:themeElements>
    <a:clrScheme name="SAGES">
      <a:dk1>
        <a:srgbClr val="000000"/>
      </a:dk1>
      <a:lt1>
        <a:srgbClr val="FFFFFF"/>
      </a:lt1>
      <a:dk2>
        <a:srgbClr val="004B87"/>
      </a:dk2>
      <a:lt2>
        <a:srgbClr val="E7E6E6"/>
      </a:lt2>
      <a:accent1>
        <a:srgbClr val="0092BC"/>
      </a:accent1>
      <a:accent2>
        <a:srgbClr val="87D2DF"/>
      </a:accent2>
      <a:accent3>
        <a:srgbClr val="D9D9D6"/>
      </a:accent3>
      <a:accent4>
        <a:srgbClr val="97999B"/>
      </a:accent4>
      <a:accent5>
        <a:srgbClr val="FBDD40"/>
      </a:accent5>
      <a:accent6>
        <a:srgbClr val="004B87"/>
      </a:accent6>
      <a:hlink>
        <a:srgbClr val="0092BC"/>
      </a:hlink>
      <a:folHlink>
        <a:srgbClr val="FBDD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1316</TotalTime>
  <Words>2357</Words>
  <Application>Microsoft Macintosh PowerPoint</Application>
  <PresentationFormat>Widescreen</PresentationFormat>
  <Paragraphs>295</Paragraphs>
  <Slides>24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Barlow Light</vt:lpstr>
      <vt:lpstr>Calibri</vt:lpstr>
      <vt:lpstr>Cambria Math</vt:lpstr>
      <vt:lpstr>Courier New</vt:lpstr>
      <vt:lpstr>Nunito Sans ExtraBold</vt:lpstr>
      <vt:lpstr>Office Theme</vt:lpstr>
      <vt:lpstr>Are we at the COVID-19 peak? Epidemiologic Projections</vt:lpstr>
      <vt:lpstr>Disclosures</vt:lpstr>
      <vt:lpstr>Agenda</vt:lpstr>
      <vt:lpstr>PowerPoint Presentation</vt:lpstr>
      <vt:lpstr>PowerPoint Presentation</vt:lpstr>
      <vt:lpstr>All the Pretty Models</vt:lpstr>
      <vt:lpstr>All the Pretty Models (pt 2)</vt:lpstr>
      <vt:lpstr>What is an epidemiological model?</vt:lpstr>
      <vt:lpstr>Models can get complicated…</vt:lpstr>
      <vt:lpstr>All models are bad, some are useful</vt:lpstr>
      <vt:lpstr>Are we at the peak?</vt:lpstr>
      <vt:lpstr>The Buffalo Experience: First steps</vt:lpstr>
      <vt:lpstr>The Buffalo Experience: SEAIJRD – SEIR evolved</vt:lpstr>
      <vt:lpstr>The Buffalo Experience: Reality</vt:lpstr>
      <vt:lpstr>The Buffalo Experience: Reality (pt 2)</vt:lpstr>
      <vt:lpstr>The Buffalo Experience: Adjustments</vt:lpstr>
      <vt:lpstr>Future Waves</vt:lpstr>
      <vt:lpstr>Special Thanks</vt:lpstr>
      <vt:lpstr>Parameters as of 4/13/20</vt:lpstr>
      <vt:lpstr>Parameters cont.</vt:lpstr>
      <vt:lpstr>Google Mobility Changes</vt:lpstr>
      <vt:lpstr>(Old Version) Model Comparison with UPenn</vt:lpstr>
      <vt:lpstr>(Old Version) Model Comparison with UPenn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Jacoby</dc:creator>
  <cp:lastModifiedBy>Sarah Mullin</cp:lastModifiedBy>
  <cp:revision>229</cp:revision>
  <dcterms:created xsi:type="dcterms:W3CDTF">2018-05-18T18:32:14Z</dcterms:created>
  <dcterms:modified xsi:type="dcterms:W3CDTF">2020-04-23T16:00:09Z</dcterms:modified>
</cp:coreProperties>
</file>